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pic>
        <p:nvPicPr>
          <p:cNvPr id="3" name="Image 0" descr="/var/folders/1z/crfbntg115l2c0hhbc4fqsmr0000gn/T/deck-GUZQtc/logo.png">    </p:cNvPr>
          <p:cNvPicPr>
            <a:picLocks noChangeAspect="1"/>
          </p:cNvPicPr>
          <p:nvPr/>
        </p:nvPicPr>
        <p:blipFill>
          <a:blip r:embed="rId1"/>
          <a:stretch>
            <a:fillRect/>
          </a:stretch>
        </p:blipFill>
        <p:spPr>
          <a:xfrm>
            <a:off x="609600" y="609600"/>
            <a:ext cx="2095500" cy="438150"/>
          </a:xfrm>
          <a:prstGeom prst="rect">
            <a:avLst/>
          </a:prstGeom>
        </p:spPr>
      </p:pic>
      <p:sp>
        <p:nvSpPr>
          <p:cNvPr id="4" name="Text 1"/>
          <p:cNvSpPr/>
          <p:nvPr/>
        </p:nvSpPr>
        <p:spPr>
          <a:xfrm>
            <a:off x="609600" y="1809750"/>
            <a:ext cx="4953000" cy="2095500"/>
          </a:xfrm>
          <a:prstGeom prst="rect">
            <a:avLst/>
          </a:prstGeom>
          <a:noFill/>
          <a:ln/>
        </p:spPr>
        <p:txBody>
          <a:bodyPr wrap="square" lIns="0" tIns="0" rIns="0" bIns="0" rtlCol="0" anchor="t">
            <a:normAutofit/>
          </a:bodyPr>
          <a:lstStyle/>
          <a:p>
            <a:pPr algn="l" indent="0" marL="0">
              <a:buNone/>
            </a:pPr>
            <a:r>
              <a:rPr lang="de" altLang="en-US" sz="3750" b="1" dirty="0">
                <a:solidFill>
                  <a:srgbClr val="0B2F37"/>
                </a:solidFill>
                <a:latin typeface="Arial" pitchFamily="34" charset="0"/>
                <a:ea typeface="Arial" pitchFamily="34" charset="-122"/>
                <a:cs typeface="Arial" pitchFamily="34" charset="-120"/>
              </a:rPr>
              <a:t>Khutbas, Unterricht und Vorträge live übersetzt</a:t>
            </a:r>
            <a:endParaRPr lang="de" sz="3750" dirty="0"/>
          </a:p>
        </p:txBody>
      </p:sp>
      <p:sp>
        <p:nvSpPr>
          <p:cNvPr id="5" name="Text 2"/>
          <p:cNvSpPr/>
          <p:nvPr/>
        </p:nvSpPr>
        <p:spPr>
          <a:xfrm>
            <a:off x="609600" y="4095750"/>
            <a:ext cx="4762500" cy="1333500"/>
          </a:xfrm>
          <a:prstGeom prst="rect">
            <a:avLst/>
          </a:prstGeom>
          <a:noFill/>
          <a:ln/>
        </p:spPr>
        <p:txBody>
          <a:bodyPr wrap="square" lIns="0" tIns="0" rIns="0" bIns="0" rtlCol="0" anchor="t">
            <a:normAutofit/>
          </a:bodyPr>
          <a:lstStyle/>
          <a:p>
            <a:pPr algn="l" indent="0" marL="0">
              <a:buNone/>
            </a:pPr>
            <a:r>
              <a:rPr lang="de" altLang="en-US" sz="1500" dirty="0">
                <a:solidFill>
                  <a:srgbClr val="5E7378"/>
                </a:solidFill>
                <a:latin typeface="Arial" pitchFamily="34" charset="0"/>
                <a:ea typeface="Arial" pitchFamily="34" charset="-122"/>
                <a:cs typeface="Arial" pitchFamily="34" charset="-120"/>
              </a:rPr>
              <a:t>Die sprechende Person redet. Alle im Raum lesen live auf ihrem eigenen Handy mit, in ihrer Sprache. Aus jeder Sprache in über 100.</a:t>
            </a:r>
            <a:endParaRPr lang="de" sz="1500" dirty="0"/>
          </a:p>
        </p:txBody>
      </p:sp>
      <p:sp>
        <p:nvSpPr>
          <p:cNvPr id="6" name="Text 3"/>
          <p:cNvSpPr/>
          <p:nvPr/>
        </p:nvSpPr>
        <p:spPr>
          <a:xfrm>
            <a:off x="609600" y="5715000"/>
            <a:ext cx="5715000" cy="381000"/>
          </a:xfrm>
          <a:prstGeom prst="rect">
            <a:avLst/>
          </a:prstGeom>
          <a:noFill/>
          <a:ln/>
        </p:spPr>
        <p:txBody>
          <a:bodyPr wrap="square" lIns="0" tIns="0" rIns="0" bIns="0" rtlCol="0" anchor="ctr">
            <a:normAutofit/>
          </a:bodyPr>
          <a:lstStyle/>
          <a:p>
            <a:pPr algn="l" indent="0" marL="0">
              <a:buNone/>
            </a:pPr>
            <a:r>
              <a:rPr lang="de" altLang="en-US" sz="1650" b="1" dirty="0">
                <a:solidFill>
                  <a:srgbClr val="0E5E6F"/>
                </a:solidFill>
                <a:latin typeface="Arial" pitchFamily="34" charset="0"/>
                <a:ea typeface="Arial" pitchFamily="34" charset="-122"/>
                <a:cs typeface="Arial" pitchFamily="34" charset="-120"/>
              </a:rPr>
              <a:t>livekhutbah.com</a:t>
            </a:r>
            <a:endParaRPr lang="de" sz="1650" dirty="0"/>
          </a:p>
        </p:txBody>
      </p:sp>
      <p:pic>
        <p:nvPicPr>
          <p:cNvPr id="7" name="Image 1" descr="/var/folders/1z/crfbntg115l2c0hhbc4fqsmr0000gn/T/deck-GUZQtc/how-de-3.jpg">    </p:cNvPr>
          <p:cNvPicPr>
            <a:picLocks noChangeAspect="1"/>
          </p:cNvPicPr>
          <p:nvPr/>
        </p:nvPicPr>
        <p:blipFill>
          <a:blip r:embed="rId2"/>
          <a:stretch>
            <a:fillRect/>
          </a:stretch>
        </p:blipFill>
        <p:spPr>
          <a:xfrm>
            <a:off x="5762625" y="0"/>
            <a:ext cx="642937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DIE HERAUSFORDERUNG</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Nicht alle im Raum verstehen, was gesagt wird</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47900"/>
            <a:ext cx="76200" cy="819150"/>
          </a:xfrm>
          <a:prstGeom prst="roundRect">
            <a:avLst>
              <a:gd name="adj" fmla="val 600000"/>
            </a:avLst>
          </a:prstGeom>
          <a:solidFill>
            <a:srgbClr val="E07A3F"/>
          </a:solidFill>
          <a:ln/>
        </p:spPr>
      </p:sp>
      <p:sp>
        <p:nvSpPr>
          <p:cNvPr id="7" name="Text 5"/>
          <p:cNvSpPr/>
          <p:nvPr/>
        </p:nvSpPr>
        <p:spPr>
          <a:xfrm>
            <a:off x="914400" y="2209800"/>
            <a:ext cx="10477500" cy="342900"/>
          </a:xfrm>
          <a:prstGeom prst="rect">
            <a:avLst/>
          </a:prstGeom>
          <a:noFill/>
          <a:ln/>
        </p:spPr>
        <p:txBody>
          <a:bodyPr wrap="square" lIns="0" tIns="0" rIns="0" bIns="0" rtlCol="0" anchor="ctr">
            <a:normAutofit/>
          </a:bodyPr>
          <a:lstStyle/>
          <a:p>
            <a:pPr algn="l" indent="0" marL="0">
              <a:buNone/>
            </a:pPr>
            <a:r>
              <a:rPr lang="de" altLang="en-US" sz="1800" b="1" dirty="0">
                <a:solidFill>
                  <a:srgbClr val="0B2F37"/>
                </a:solidFill>
                <a:latin typeface="Arial" pitchFamily="34" charset="0"/>
                <a:ea typeface="Arial" pitchFamily="34" charset="-122"/>
                <a:cs typeface="Arial" pitchFamily="34" charset="-120"/>
              </a:rPr>
              <a:t>Sprache trennt den Raum</a:t>
            </a:r>
            <a:endParaRPr lang="de" sz="1800" dirty="0"/>
          </a:p>
        </p:txBody>
      </p:sp>
      <p:sp>
        <p:nvSpPr>
          <p:cNvPr id="8" name="Text 6"/>
          <p:cNvSpPr/>
          <p:nvPr/>
        </p:nvSpPr>
        <p:spPr>
          <a:xfrm>
            <a:off x="914400" y="2571750"/>
            <a:ext cx="10477500" cy="514350"/>
          </a:xfrm>
          <a:prstGeom prst="rect">
            <a:avLst/>
          </a:prstGeom>
          <a:noFill/>
          <a:ln/>
        </p:spPr>
        <p:txBody>
          <a:bodyPr wrap="square" lIns="0" tIns="0" rIns="0" bIns="0" rtlCol="0" anchor="t">
            <a:normAutofit/>
          </a:bodyPr>
          <a:lstStyle/>
          <a:p>
            <a:pPr algn="l" indent="0" marL="0">
              <a:buNone/>
            </a:pPr>
            <a:r>
              <a:rPr lang="de" altLang="en-US" sz="1280" dirty="0">
                <a:solidFill>
                  <a:srgbClr val="5E7378"/>
                </a:solidFill>
                <a:latin typeface="Arial" pitchFamily="34" charset="0"/>
                <a:ea typeface="Arial" pitchFamily="34" charset="-122"/>
                <a:cs typeface="Arial" pitchFamily="34" charset="-120"/>
              </a:rPr>
              <a:t>Konvertiten, Gäste, Studierende und junge Menschen, die woanders aufgewachsen sind, verpassen den Kern der Botschaft, wenn sie nur auf Arabisch oder einer anderen Sprache ist.</a:t>
            </a:r>
            <a:endParaRPr lang="de" sz="1280" dirty="0"/>
          </a:p>
        </p:txBody>
      </p:sp>
      <p:sp>
        <p:nvSpPr>
          <p:cNvPr id="9" name="Shape 7"/>
          <p:cNvSpPr/>
          <p:nvPr/>
        </p:nvSpPr>
        <p:spPr>
          <a:xfrm>
            <a:off x="609600" y="3371850"/>
            <a:ext cx="76200" cy="819150"/>
          </a:xfrm>
          <a:prstGeom prst="roundRect">
            <a:avLst>
              <a:gd name="adj" fmla="val 600000"/>
            </a:avLst>
          </a:prstGeom>
          <a:solidFill>
            <a:srgbClr val="E07A3F"/>
          </a:solidFill>
          <a:ln/>
        </p:spPr>
      </p:sp>
      <p:sp>
        <p:nvSpPr>
          <p:cNvPr id="10" name="Text 8"/>
          <p:cNvSpPr/>
          <p:nvPr/>
        </p:nvSpPr>
        <p:spPr>
          <a:xfrm>
            <a:off x="914400" y="3333750"/>
            <a:ext cx="10477500" cy="342900"/>
          </a:xfrm>
          <a:prstGeom prst="rect">
            <a:avLst/>
          </a:prstGeom>
          <a:noFill/>
          <a:ln/>
        </p:spPr>
        <p:txBody>
          <a:bodyPr wrap="square" lIns="0" tIns="0" rIns="0" bIns="0" rtlCol="0" anchor="ctr">
            <a:normAutofit/>
          </a:bodyPr>
          <a:lstStyle/>
          <a:p>
            <a:pPr algn="l" indent="0" marL="0">
              <a:buNone/>
            </a:pPr>
            <a:r>
              <a:rPr lang="de" altLang="en-US" sz="1800" b="1" dirty="0">
                <a:solidFill>
                  <a:srgbClr val="0B2F37"/>
                </a:solidFill>
                <a:latin typeface="Arial" pitchFamily="34" charset="0"/>
                <a:ea typeface="Arial" pitchFamily="34" charset="-122"/>
                <a:cs typeface="Arial" pitchFamily="34" charset="-120"/>
              </a:rPr>
              <a:t>Dolmetscher und Kopfhörer reichen nicht</a:t>
            </a:r>
            <a:endParaRPr lang="de" sz="1800" dirty="0"/>
          </a:p>
        </p:txBody>
      </p:sp>
      <p:sp>
        <p:nvSpPr>
          <p:cNvPr id="11" name="Text 9"/>
          <p:cNvSpPr/>
          <p:nvPr/>
        </p:nvSpPr>
        <p:spPr>
          <a:xfrm>
            <a:off x="914400" y="3695700"/>
            <a:ext cx="10477500" cy="514350"/>
          </a:xfrm>
          <a:prstGeom prst="rect">
            <a:avLst/>
          </a:prstGeom>
          <a:noFill/>
          <a:ln/>
        </p:spPr>
        <p:txBody>
          <a:bodyPr wrap="square" lIns="0" tIns="0" rIns="0" bIns="0" rtlCol="0" anchor="t">
            <a:normAutofit/>
          </a:bodyPr>
          <a:lstStyle/>
          <a:p>
            <a:pPr algn="l" indent="0" marL="0">
              <a:buNone/>
            </a:pPr>
            <a:r>
              <a:rPr lang="de" altLang="en-US" sz="1280" dirty="0">
                <a:solidFill>
                  <a:srgbClr val="5E7378"/>
                </a:solidFill>
                <a:latin typeface="Arial" pitchFamily="34" charset="0"/>
                <a:ea typeface="Arial" pitchFamily="34" charset="-122"/>
                <a:cs typeface="Arial" pitchFamily="34" charset="-120"/>
              </a:rPr>
              <a:t>Ehrenamtliche Dolmetscher sind nicht jede Woche zu finden, Kopfhöreranlagen sind teuer, und beide decken höchstens ein oder zwei Sprachen ab.</a:t>
            </a:r>
            <a:endParaRPr lang="de" sz="1280" dirty="0"/>
          </a:p>
        </p:txBody>
      </p:sp>
      <p:sp>
        <p:nvSpPr>
          <p:cNvPr id="12" name="Shape 10"/>
          <p:cNvSpPr/>
          <p:nvPr/>
        </p:nvSpPr>
        <p:spPr>
          <a:xfrm>
            <a:off x="609600" y="4495800"/>
            <a:ext cx="76200" cy="819150"/>
          </a:xfrm>
          <a:prstGeom prst="roundRect">
            <a:avLst>
              <a:gd name="adj" fmla="val 600000"/>
            </a:avLst>
          </a:prstGeom>
          <a:solidFill>
            <a:srgbClr val="E07A3F"/>
          </a:solidFill>
          <a:ln/>
        </p:spPr>
      </p:sp>
      <p:sp>
        <p:nvSpPr>
          <p:cNvPr id="13" name="Text 11"/>
          <p:cNvSpPr/>
          <p:nvPr/>
        </p:nvSpPr>
        <p:spPr>
          <a:xfrm>
            <a:off x="914400" y="4457700"/>
            <a:ext cx="10477500" cy="342900"/>
          </a:xfrm>
          <a:prstGeom prst="rect">
            <a:avLst/>
          </a:prstGeom>
          <a:noFill/>
          <a:ln/>
        </p:spPr>
        <p:txBody>
          <a:bodyPr wrap="square" lIns="0" tIns="0" rIns="0" bIns="0" rtlCol="0" anchor="ctr">
            <a:normAutofit/>
          </a:bodyPr>
          <a:lstStyle/>
          <a:p>
            <a:pPr algn="l" indent="0" marL="0">
              <a:buNone/>
            </a:pPr>
            <a:r>
              <a:rPr lang="de" altLang="en-US" sz="1800" b="1" dirty="0">
                <a:solidFill>
                  <a:srgbClr val="0B2F37"/>
                </a:solidFill>
                <a:latin typeface="Arial" pitchFamily="34" charset="0"/>
                <a:ea typeface="Arial" pitchFamily="34" charset="-122"/>
                <a:cs typeface="Arial" pitchFamily="34" charset="-120"/>
              </a:rPr>
              <a:t>Gehörlose und schwerhörige Menschen bleiben außen vor</a:t>
            </a:r>
            <a:endParaRPr lang="de" sz="1800" dirty="0"/>
          </a:p>
        </p:txBody>
      </p:sp>
      <p:sp>
        <p:nvSpPr>
          <p:cNvPr id="14" name="Text 12"/>
          <p:cNvSpPr/>
          <p:nvPr/>
        </p:nvSpPr>
        <p:spPr>
          <a:xfrm>
            <a:off x="914400" y="4819650"/>
            <a:ext cx="10477500" cy="514350"/>
          </a:xfrm>
          <a:prstGeom prst="rect">
            <a:avLst/>
          </a:prstGeom>
          <a:noFill/>
          <a:ln/>
        </p:spPr>
        <p:txBody>
          <a:bodyPr wrap="square" lIns="0" tIns="0" rIns="0" bIns="0" rtlCol="0" anchor="t">
            <a:normAutofit/>
          </a:bodyPr>
          <a:lstStyle/>
          <a:p>
            <a:pPr algn="l" indent="0" marL="0">
              <a:buNone/>
            </a:pPr>
            <a:r>
              <a:rPr lang="de" altLang="en-US" sz="1280" dirty="0">
                <a:solidFill>
                  <a:srgbClr val="5E7378"/>
                </a:solidFill>
                <a:latin typeface="Arial" pitchFamily="34" charset="0"/>
                <a:ea typeface="Arial" pitchFamily="34" charset="-122"/>
                <a:cs typeface="Arial" pitchFamily="34" charset="-120"/>
              </a:rPr>
              <a:t>Ohne Live-Text des Gesagten können sie gar nicht folgen.</a:t>
            </a:r>
            <a:endParaRPr lang="de" sz="1280" dirty="0"/>
          </a:p>
        </p:txBody>
      </p:sp>
      <p:sp>
        <p:nvSpPr>
          <p:cNvPr id="15" name="Text 13"/>
          <p:cNvSpPr/>
          <p:nvPr/>
        </p:nvSpPr>
        <p:spPr>
          <a:xfrm>
            <a:off x="609600" y="5715000"/>
            <a:ext cx="10953750" cy="571500"/>
          </a:xfrm>
          <a:prstGeom prst="rect">
            <a:avLst/>
          </a:prstGeom>
          <a:noFill/>
          <a:ln/>
        </p:spPr>
        <p:txBody>
          <a:bodyPr wrap="square" lIns="0" tIns="0" rIns="0" bIns="0" rtlCol="0" anchor="ctr">
            <a:normAutofit/>
          </a:bodyPr>
          <a:lstStyle/>
          <a:p>
            <a:pPr algn="l" indent="0" marL="0">
              <a:buNone/>
            </a:pPr>
            <a:r>
              <a:rPr lang="de" altLang="en-US" sz="1500" b="1" dirty="0">
                <a:solidFill>
                  <a:srgbClr val="0E5E6F"/>
                </a:solidFill>
                <a:latin typeface="Arial" pitchFamily="34" charset="0"/>
                <a:ea typeface="Arial" pitchFamily="34" charset="-122"/>
                <a:cs typeface="Arial" pitchFamily="34" charset="-120"/>
              </a:rPr>
              <a:t>LiveKhutbah baut diese Barriere ab, jede Woche, in jeder Sprache im Raum.</a:t>
            </a:r>
            <a:endParaRPr lang="de" sz="1500" dirty="0"/>
          </a:p>
        </p:txBody>
      </p:sp>
      <p:sp>
        <p:nvSpPr>
          <p:cNvPr id="16" name="Text 14"/>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7" name="Text 15"/>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WAS ES IST</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Jedes Wort, in ihrer Sprache, sobald es gesagt wird</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095500"/>
            <a:ext cx="10953750" cy="1238250"/>
          </a:xfrm>
          <a:prstGeom prst="rect">
            <a:avLst/>
          </a:prstGeom>
          <a:noFill/>
          <a:ln/>
        </p:spPr>
        <p:txBody>
          <a:bodyPr wrap="square" lIns="0" tIns="0" rIns="0" bIns="0" rtlCol="0" anchor="t">
            <a:normAutofit/>
          </a:bodyPr>
          <a:lstStyle/>
          <a:p>
            <a:pPr algn="l" indent="0" marL="0">
              <a:buNone/>
            </a:pPr>
            <a:r>
              <a:rPr lang="de" altLang="en-US" sz="1580" dirty="0">
                <a:solidFill>
                  <a:srgbClr val="0B2F37"/>
                </a:solidFill>
                <a:latin typeface="Arial" pitchFamily="34" charset="0"/>
                <a:ea typeface="Arial" pitchFamily="34" charset="-122"/>
                <a:cs typeface="Arial" pitchFamily="34" charset="-120"/>
              </a:rPr>
              <a:t>Ein Handy neben der sprechenden Person hört zu. LiveKhutbah schreibt das Gesagte mit und übersetzt es Satz für Satz. Die Menschen scannen einen QR-Code und lesen auf ihrem eigenen Handy mit oder auf einem Fernseher im Raum.</a:t>
            </a:r>
            <a:endParaRPr lang="de" sz="1580" dirty="0"/>
          </a:p>
        </p:txBody>
      </p:sp>
      <p:sp>
        <p:nvSpPr>
          <p:cNvPr id="7" name="Shape 5"/>
          <p:cNvSpPr/>
          <p:nvPr/>
        </p:nvSpPr>
        <p:spPr>
          <a:xfrm>
            <a:off x="609600" y="3619500"/>
            <a:ext cx="2552700" cy="1619250"/>
          </a:xfrm>
          <a:prstGeom prst="roundRect">
            <a:avLst>
              <a:gd name="adj" fmla="val 5979"/>
            </a:avLst>
          </a:prstGeom>
          <a:solidFill>
            <a:srgbClr val="FFFFFF"/>
          </a:solidFill>
          <a:ln/>
        </p:spPr>
      </p:sp>
      <p:sp>
        <p:nvSpPr>
          <p:cNvPr id="8" name="Text 6"/>
          <p:cNvSpPr/>
          <p:nvPr/>
        </p:nvSpPr>
        <p:spPr>
          <a:xfrm>
            <a:off x="609600" y="3857625"/>
            <a:ext cx="2552700" cy="666750"/>
          </a:xfrm>
          <a:prstGeom prst="rect">
            <a:avLst/>
          </a:prstGeom>
          <a:noFill/>
          <a:ln/>
        </p:spPr>
        <p:txBody>
          <a:bodyPr wrap="square" lIns="0" tIns="0" rIns="0" bIns="0" rtlCol="0" anchor="ctr">
            <a:normAutofit/>
          </a:bodyPr>
          <a:lstStyle/>
          <a:p>
            <a:pPr algn="ctr" indent="0" marL="0">
              <a:buNone/>
            </a:pPr>
            <a:r>
              <a:rPr lang="de" altLang="en-US" sz="3300" b="1" dirty="0">
                <a:solidFill>
                  <a:srgbClr val="0E5E6F"/>
                </a:solidFill>
                <a:latin typeface="Arial" pitchFamily="34" charset="0"/>
                <a:ea typeface="Arial" pitchFamily="34" charset="-122"/>
                <a:cs typeface="Arial" pitchFamily="34" charset="-120"/>
              </a:rPr>
              <a:t>100+</a:t>
            </a:r>
            <a:endParaRPr lang="de" sz="3300" dirty="0"/>
          </a:p>
        </p:txBody>
      </p:sp>
      <p:sp>
        <p:nvSpPr>
          <p:cNvPr id="9" name="Text 7"/>
          <p:cNvSpPr/>
          <p:nvPr/>
        </p:nvSpPr>
        <p:spPr>
          <a:xfrm>
            <a:off x="609600" y="4572000"/>
            <a:ext cx="2552700" cy="476250"/>
          </a:xfrm>
          <a:prstGeom prst="rect">
            <a:avLst/>
          </a:prstGeom>
          <a:noFill/>
          <a:ln/>
        </p:spPr>
        <p:txBody>
          <a:bodyPr wrap="square" lIns="0" tIns="0" rIns="0" bIns="0" rtlCol="0" anchor="ctr">
            <a:normAutofit/>
          </a:bodyPr>
          <a:lstStyle/>
          <a:p>
            <a:pPr algn="ctr" indent="0" marL="0">
              <a:buNone/>
            </a:pPr>
            <a:r>
              <a:rPr lang="de" altLang="en-US" sz="1350" dirty="0">
                <a:solidFill>
                  <a:srgbClr val="0B2F37"/>
                </a:solidFill>
                <a:latin typeface="Arial" pitchFamily="34" charset="0"/>
                <a:ea typeface="Arial" pitchFamily="34" charset="-122"/>
                <a:cs typeface="Arial" pitchFamily="34" charset="-120"/>
              </a:rPr>
              <a:t>Sprachen</a:t>
            </a:r>
            <a:endParaRPr lang="de" sz="1350" dirty="0"/>
          </a:p>
        </p:txBody>
      </p:sp>
      <p:sp>
        <p:nvSpPr>
          <p:cNvPr id="10" name="Shape 8"/>
          <p:cNvSpPr/>
          <p:nvPr/>
        </p:nvSpPr>
        <p:spPr>
          <a:xfrm>
            <a:off x="3390900" y="3619500"/>
            <a:ext cx="2552700" cy="1619250"/>
          </a:xfrm>
          <a:prstGeom prst="roundRect">
            <a:avLst>
              <a:gd name="adj" fmla="val 5979"/>
            </a:avLst>
          </a:prstGeom>
          <a:solidFill>
            <a:srgbClr val="FFFFFF"/>
          </a:solidFill>
          <a:ln/>
        </p:spPr>
      </p:sp>
      <p:sp>
        <p:nvSpPr>
          <p:cNvPr id="11" name="Text 9"/>
          <p:cNvSpPr/>
          <p:nvPr/>
        </p:nvSpPr>
        <p:spPr>
          <a:xfrm>
            <a:off x="3390900" y="3857625"/>
            <a:ext cx="2552700" cy="666750"/>
          </a:xfrm>
          <a:prstGeom prst="rect">
            <a:avLst/>
          </a:prstGeom>
          <a:noFill/>
          <a:ln/>
        </p:spPr>
        <p:txBody>
          <a:bodyPr wrap="square" lIns="0" tIns="0" rIns="0" bIns="0" rtlCol="0" anchor="ctr">
            <a:normAutofit/>
          </a:bodyPr>
          <a:lstStyle/>
          <a:p>
            <a:pPr algn="ctr" indent="0" marL="0">
              <a:buNone/>
            </a:pPr>
            <a:r>
              <a:rPr lang="de" altLang="en-US" sz="3300" b="1" dirty="0">
                <a:solidFill>
                  <a:srgbClr val="0E5E6F"/>
                </a:solidFill>
                <a:latin typeface="Arial" pitchFamily="34" charset="0"/>
                <a:ea typeface="Arial" pitchFamily="34" charset="-122"/>
                <a:cs typeface="Arial" pitchFamily="34" charset="-120"/>
              </a:rPr>
              <a:t>Live</a:t>
            </a:r>
            <a:endParaRPr lang="de" sz="3300" dirty="0"/>
          </a:p>
        </p:txBody>
      </p:sp>
      <p:sp>
        <p:nvSpPr>
          <p:cNvPr id="12" name="Text 10"/>
          <p:cNvSpPr/>
          <p:nvPr/>
        </p:nvSpPr>
        <p:spPr>
          <a:xfrm>
            <a:off x="3390900" y="4572000"/>
            <a:ext cx="2552700" cy="476250"/>
          </a:xfrm>
          <a:prstGeom prst="rect">
            <a:avLst/>
          </a:prstGeom>
          <a:noFill/>
          <a:ln/>
        </p:spPr>
        <p:txBody>
          <a:bodyPr wrap="square" lIns="0" tIns="0" rIns="0" bIns="0" rtlCol="0" anchor="ctr">
            <a:normAutofit/>
          </a:bodyPr>
          <a:lstStyle/>
          <a:p>
            <a:pPr algn="ctr" indent="0" marL="0">
              <a:buNone/>
            </a:pPr>
            <a:r>
              <a:rPr lang="de" altLang="en-US" sz="1350" dirty="0">
                <a:solidFill>
                  <a:srgbClr val="0B2F37"/>
                </a:solidFill>
                <a:latin typeface="Arial" pitchFamily="34" charset="0"/>
                <a:ea typeface="Arial" pitchFamily="34" charset="-122"/>
                <a:cs typeface="Arial" pitchFamily="34" charset="-120"/>
              </a:rPr>
              <a:t>Wort für Wort</a:t>
            </a:r>
            <a:endParaRPr lang="de" sz="1350" dirty="0"/>
          </a:p>
        </p:txBody>
      </p:sp>
      <p:sp>
        <p:nvSpPr>
          <p:cNvPr id="13" name="Shape 11"/>
          <p:cNvSpPr/>
          <p:nvPr/>
        </p:nvSpPr>
        <p:spPr>
          <a:xfrm>
            <a:off x="6172200" y="3619500"/>
            <a:ext cx="2552700" cy="1619250"/>
          </a:xfrm>
          <a:prstGeom prst="roundRect">
            <a:avLst>
              <a:gd name="adj" fmla="val 5979"/>
            </a:avLst>
          </a:prstGeom>
          <a:solidFill>
            <a:srgbClr val="FFFFFF"/>
          </a:solidFill>
          <a:ln/>
        </p:spPr>
      </p:sp>
      <p:sp>
        <p:nvSpPr>
          <p:cNvPr id="14" name="Text 12"/>
          <p:cNvSpPr/>
          <p:nvPr/>
        </p:nvSpPr>
        <p:spPr>
          <a:xfrm>
            <a:off x="6172200" y="3857625"/>
            <a:ext cx="2552700" cy="666750"/>
          </a:xfrm>
          <a:prstGeom prst="rect">
            <a:avLst/>
          </a:prstGeom>
          <a:noFill/>
          <a:ln/>
        </p:spPr>
        <p:txBody>
          <a:bodyPr wrap="square" lIns="0" tIns="0" rIns="0" bIns="0" rtlCol="0" anchor="ctr">
            <a:normAutofit/>
          </a:bodyPr>
          <a:lstStyle/>
          <a:p>
            <a:pPr algn="ctr" indent="0" marL="0">
              <a:buNone/>
            </a:pPr>
            <a:r>
              <a:rPr lang="de" altLang="en-US" sz="3300" b="1" dirty="0">
                <a:solidFill>
                  <a:srgbClr val="0E5E6F"/>
                </a:solidFill>
                <a:latin typeface="Arial" pitchFamily="34" charset="0"/>
                <a:ea typeface="Arial" pitchFamily="34" charset="-122"/>
                <a:cs typeface="Arial" pitchFamily="34" charset="-120"/>
              </a:rPr>
              <a:t>0</a:t>
            </a:r>
            <a:endParaRPr lang="de" sz="3300" dirty="0"/>
          </a:p>
        </p:txBody>
      </p:sp>
      <p:sp>
        <p:nvSpPr>
          <p:cNvPr id="15" name="Text 13"/>
          <p:cNvSpPr/>
          <p:nvPr/>
        </p:nvSpPr>
        <p:spPr>
          <a:xfrm>
            <a:off x="6172200" y="4572000"/>
            <a:ext cx="2552700" cy="476250"/>
          </a:xfrm>
          <a:prstGeom prst="rect">
            <a:avLst/>
          </a:prstGeom>
          <a:noFill/>
          <a:ln/>
        </p:spPr>
        <p:txBody>
          <a:bodyPr wrap="square" lIns="0" tIns="0" rIns="0" bIns="0" rtlCol="0" anchor="ctr">
            <a:normAutofit/>
          </a:bodyPr>
          <a:lstStyle/>
          <a:p>
            <a:pPr algn="ctr" indent="0" marL="0">
              <a:buNone/>
            </a:pPr>
            <a:r>
              <a:rPr lang="de" altLang="en-US" sz="1350" dirty="0">
                <a:solidFill>
                  <a:srgbClr val="0B2F37"/>
                </a:solidFill>
                <a:latin typeface="Arial" pitchFamily="34" charset="0"/>
                <a:ea typeface="Arial" pitchFamily="34" charset="-122"/>
                <a:cs typeface="Arial" pitchFamily="34" charset="-120"/>
              </a:rPr>
              <a:t>Apps zu installieren</a:t>
            </a:r>
            <a:endParaRPr lang="de" sz="1350" dirty="0"/>
          </a:p>
        </p:txBody>
      </p:sp>
      <p:sp>
        <p:nvSpPr>
          <p:cNvPr id="16" name="Shape 14"/>
          <p:cNvSpPr/>
          <p:nvPr/>
        </p:nvSpPr>
        <p:spPr>
          <a:xfrm>
            <a:off x="8953500" y="3619500"/>
            <a:ext cx="2552700" cy="1619250"/>
          </a:xfrm>
          <a:prstGeom prst="roundRect">
            <a:avLst>
              <a:gd name="adj" fmla="val 5979"/>
            </a:avLst>
          </a:prstGeom>
          <a:solidFill>
            <a:srgbClr val="FFFFFF"/>
          </a:solidFill>
          <a:ln/>
        </p:spPr>
      </p:sp>
      <p:sp>
        <p:nvSpPr>
          <p:cNvPr id="17" name="Text 15"/>
          <p:cNvSpPr/>
          <p:nvPr/>
        </p:nvSpPr>
        <p:spPr>
          <a:xfrm>
            <a:off x="8953500" y="3857625"/>
            <a:ext cx="2552700" cy="666750"/>
          </a:xfrm>
          <a:prstGeom prst="rect">
            <a:avLst/>
          </a:prstGeom>
          <a:noFill/>
          <a:ln/>
        </p:spPr>
        <p:txBody>
          <a:bodyPr wrap="square" lIns="0" tIns="0" rIns="0" bIns="0" rtlCol="0" anchor="ctr">
            <a:normAutofit/>
          </a:bodyPr>
          <a:lstStyle/>
          <a:p>
            <a:pPr algn="ctr" indent="0" marL="0">
              <a:buNone/>
            </a:pPr>
            <a:r>
              <a:rPr lang="de" altLang="en-US" sz="3300" b="1" dirty="0">
                <a:solidFill>
                  <a:srgbClr val="0E5E6F"/>
                </a:solidFill>
                <a:latin typeface="Arial" pitchFamily="34" charset="0"/>
                <a:ea typeface="Arial" pitchFamily="34" charset="-122"/>
                <a:cs typeface="Arial" pitchFamily="34" charset="-120"/>
              </a:rPr>
              <a:t>Unbegrenzt</a:t>
            </a:r>
            <a:endParaRPr lang="de" sz="3300" dirty="0"/>
          </a:p>
        </p:txBody>
      </p:sp>
      <p:sp>
        <p:nvSpPr>
          <p:cNvPr id="18" name="Text 16"/>
          <p:cNvSpPr/>
          <p:nvPr/>
        </p:nvSpPr>
        <p:spPr>
          <a:xfrm>
            <a:off x="8953500" y="4572000"/>
            <a:ext cx="2552700" cy="476250"/>
          </a:xfrm>
          <a:prstGeom prst="rect">
            <a:avLst/>
          </a:prstGeom>
          <a:noFill/>
          <a:ln/>
        </p:spPr>
        <p:txBody>
          <a:bodyPr wrap="square" lIns="0" tIns="0" rIns="0" bIns="0" rtlCol="0" anchor="ctr">
            <a:normAutofit/>
          </a:bodyPr>
          <a:lstStyle/>
          <a:p>
            <a:pPr algn="ctr" indent="0" marL="0">
              <a:buNone/>
            </a:pPr>
            <a:r>
              <a:rPr lang="de" altLang="en-US" sz="1350" dirty="0">
                <a:solidFill>
                  <a:srgbClr val="0B2F37"/>
                </a:solidFill>
                <a:latin typeface="Arial" pitchFamily="34" charset="0"/>
                <a:ea typeface="Arial" pitchFamily="34" charset="-122"/>
                <a:cs typeface="Arial" pitchFamily="34" charset="-120"/>
              </a:rPr>
              <a:t>Zuhörende</a:t>
            </a:r>
            <a:endParaRPr lang="de" sz="1350" dirty="0"/>
          </a:p>
        </p:txBody>
      </p:sp>
      <p:sp>
        <p:nvSpPr>
          <p:cNvPr id="19"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0"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SO FUNKTIONIERT ES</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So erreichen die Worte alle im Raum</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038350"/>
            <a:ext cx="3505200" cy="4248150"/>
          </a:xfrm>
          <a:prstGeom prst="roundRect">
            <a:avLst>
              <a:gd name="adj" fmla="val 1418"/>
            </a:avLst>
          </a:prstGeom>
          <a:solidFill>
            <a:srgbClr val="FFFFFF"/>
          </a:solidFill>
          <a:ln/>
        </p:spPr>
      </p:sp>
      <p:pic>
        <p:nvPicPr>
          <p:cNvPr id="7" name="Image 0" descr="/var/folders/1z/crfbntg115l2c0hhbc4fqsmr0000gn/T/deck-GUZQtc/step-de-1.jpg">    </p:cNvPr>
          <p:cNvPicPr>
            <a:picLocks noChangeAspect="1"/>
          </p:cNvPicPr>
          <p:nvPr/>
        </p:nvPicPr>
        <p:blipFill>
          <a:blip r:embed="rId1"/>
          <a:stretch>
            <a:fillRect/>
          </a:stretch>
        </p:blipFill>
        <p:spPr>
          <a:xfrm>
            <a:off x="609600" y="2038350"/>
            <a:ext cx="3505200" cy="2857500"/>
          </a:xfrm>
          <a:prstGeom prst="rect">
            <a:avLst/>
          </a:prstGeom>
        </p:spPr>
      </p:pic>
      <p:sp>
        <p:nvSpPr>
          <p:cNvPr id="8" name="Text 5"/>
          <p:cNvSpPr/>
          <p:nvPr/>
        </p:nvSpPr>
        <p:spPr>
          <a:xfrm>
            <a:off x="838200" y="5029200"/>
            <a:ext cx="3048000" cy="304800"/>
          </a:xfrm>
          <a:prstGeom prst="rect">
            <a:avLst/>
          </a:prstGeom>
          <a:noFill/>
          <a:ln/>
        </p:spPr>
        <p:txBody>
          <a:bodyPr wrap="square" lIns="0" tIns="0" rIns="0" bIns="0" rtlCol="0" anchor="ctr">
            <a:normAutofit/>
          </a:bodyPr>
          <a:lstStyle/>
          <a:p>
            <a:pPr algn="l" indent="0" marL="0">
              <a:buNone/>
            </a:pPr>
            <a:r>
              <a:rPr lang="de" altLang="en-US" sz="1350" b="1" dirty="0">
                <a:solidFill>
                  <a:srgbClr val="0B2F37"/>
                </a:solidFill>
                <a:latin typeface="Arial" pitchFamily="34" charset="0"/>
                <a:ea typeface="Arial" pitchFamily="34" charset="-122"/>
                <a:cs typeface="Arial" pitchFamily="34" charset="-120"/>
              </a:rPr>
              <a:t>1. Live gehen</a:t>
            </a:r>
            <a:endParaRPr lang="de" sz="1350" dirty="0"/>
          </a:p>
        </p:txBody>
      </p:sp>
      <p:sp>
        <p:nvSpPr>
          <p:cNvPr id="9" name="Text 6"/>
          <p:cNvSpPr/>
          <p:nvPr/>
        </p:nvSpPr>
        <p:spPr>
          <a:xfrm>
            <a:off x="838200" y="5372100"/>
            <a:ext cx="3048000" cy="857250"/>
          </a:xfrm>
          <a:prstGeom prst="rect">
            <a:avLst/>
          </a:prstGeom>
          <a:noFill/>
          <a:ln/>
        </p:spPr>
        <p:txBody>
          <a:bodyPr wrap="square" lIns="0" tIns="0" rIns="0" bIns="0" rtlCol="0" anchor="t">
            <a:normAutofit/>
          </a:bodyPr>
          <a:lstStyle/>
          <a:p>
            <a:pPr algn="l" indent="0" marL="0">
              <a:buNone/>
            </a:pPr>
            <a:r>
              <a:rPr lang="de" altLang="en-US" sz="1010" dirty="0">
                <a:solidFill>
                  <a:srgbClr val="5E7378"/>
                </a:solidFill>
                <a:latin typeface="Arial" pitchFamily="34" charset="0"/>
                <a:ea typeface="Arial" pitchFamily="34" charset="-122"/>
                <a:cs typeface="Arial" pitchFamily="34" charset="-120"/>
              </a:rPr>
              <a:t>Legen Sie ein Handy mit Ansteckmikrofon neben die sprechende Person und tippen Sie auf Live gehen. Die App hört zu und übersetzt beim Sprechen.</a:t>
            </a:r>
            <a:endParaRPr lang="de" sz="1010" dirty="0"/>
          </a:p>
        </p:txBody>
      </p:sp>
      <p:sp>
        <p:nvSpPr>
          <p:cNvPr id="10" name="Shape 7"/>
          <p:cNvSpPr/>
          <p:nvPr/>
        </p:nvSpPr>
        <p:spPr>
          <a:xfrm>
            <a:off x="4343400" y="2038350"/>
            <a:ext cx="3505200" cy="4248150"/>
          </a:xfrm>
          <a:prstGeom prst="roundRect">
            <a:avLst>
              <a:gd name="adj" fmla="val 1418"/>
            </a:avLst>
          </a:prstGeom>
          <a:solidFill>
            <a:srgbClr val="FFFFFF"/>
          </a:solidFill>
          <a:ln/>
        </p:spPr>
      </p:sp>
      <p:pic>
        <p:nvPicPr>
          <p:cNvPr id="11" name="Image 1" descr="/var/folders/1z/crfbntg115l2c0hhbc4fqsmr0000gn/T/deck-GUZQtc/step-de-2.jpg">    </p:cNvPr>
          <p:cNvPicPr>
            <a:picLocks noChangeAspect="1"/>
          </p:cNvPicPr>
          <p:nvPr/>
        </p:nvPicPr>
        <p:blipFill>
          <a:blip r:embed="rId2"/>
          <a:stretch>
            <a:fillRect/>
          </a:stretch>
        </p:blipFill>
        <p:spPr>
          <a:xfrm>
            <a:off x="4343400" y="2038350"/>
            <a:ext cx="3505200" cy="2857500"/>
          </a:xfrm>
          <a:prstGeom prst="rect">
            <a:avLst/>
          </a:prstGeom>
        </p:spPr>
      </p:pic>
      <p:sp>
        <p:nvSpPr>
          <p:cNvPr id="12" name="Text 8"/>
          <p:cNvSpPr/>
          <p:nvPr/>
        </p:nvSpPr>
        <p:spPr>
          <a:xfrm>
            <a:off x="4572000" y="5029200"/>
            <a:ext cx="3048000" cy="304800"/>
          </a:xfrm>
          <a:prstGeom prst="rect">
            <a:avLst/>
          </a:prstGeom>
          <a:noFill/>
          <a:ln/>
        </p:spPr>
        <p:txBody>
          <a:bodyPr wrap="square" lIns="0" tIns="0" rIns="0" bIns="0" rtlCol="0" anchor="ctr">
            <a:normAutofit/>
          </a:bodyPr>
          <a:lstStyle/>
          <a:p>
            <a:pPr algn="l" indent="0" marL="0">
              <a:buNone/>
            </a:pPr>
            <a:r>
              <a:rPr lang="de" altLang="en-US" sz="1350" b="1" dirty="0">
                <a:solidFill>
                  <a:srgbClr val="0B2F37"/>
                </a:solidFill>
                <a:latin typeface="Arial" pitchFamily="34" charset="0"/>
                <a:ea typeface="Arial" pitchFamily="34" charset="-122"/>
                <a:cs typeface="Arial" pitchFamily="34" charset="-120"/>
              </a:rPr>
              <a:t>2. Alle scannen Ihren QR-Code</a:t>
            </a:r>
            <a:endParaRPr lang="de" sz="1350" dirty="0"/>
          </a:p>
        </p:txBody>
      </p:sp>
      <p:sp>
        <p:nvSpPr>
          <p:cNvPr id="13" name="Text 9"/>
          <p:cNvSpPr/>
          <p:nvPr/>
        </p:nvSpPr>
        <p:spPr>
          <a:xfrm>
            <a:off x="4572000" y="5372100"/>
            <a:ext cx="3048000" cy="857250"/>
          </a:xfrm>
          <a:prstGeom prst="rect">
            <a:avLst/>
          </a:prstGeom>
          <a:noFill/>
          <a:ln/>
        </p:spPr>
        <p:txBody>
          <a:bodyPr wrap="square" lIns="0" tIns="0" rIns="0" bIns="0" rtlCol="0" anchor="t">
            <a:normAutofit/>
          </a:bodyPr>
          <a:lstStyle/>
          <a:p>
            <a:pPr algn="l" indent="0" marL="0">
              <a:buNone/>
            </a:pPr>
            <a:r>
              <a:rPr lang="de" altLang="en-US" sz="1010" dirty="0">
                <a:solidFill>
                  <a:srgbClr val="5E7378"/>
                </a:solidFill>
                <a:latin typeface="Arial" pitchFamily="34" charset="0"/>
                <a:ea typeface="Arial" pitchFamily="34" charset="-122"/>
                <a:cs typeface="Arial" pitchFamily="34" charset="-120"/>
              </a:rPr>
              <a:t>Drucken Sie Ihr Roll-up oder zeigen Sie es auf einem Bildschirm. Man scannt es mit der Kamera: ohne App, ohne Konto.</a:t>
            </a:r>
            <a:endParaRPr lang="de" sz="1010" dirty="0"/>
          </a:p>
        </p:txBody>
      </p:sp>
      <p:sp>
        <p:nvSpPr>
          <p:cNvPr id="14" name="Shape 10"/>
          <p:cNvSpPr/>
          <p:nvPr/>
        </p:nvSpPr>
        <p:spPr>
          <a:xfrm>
            <a:off x="8077200" y="2038350"/>
            <a:ext cx="3505200" cy="4248150"/>
          </a:xfrm>
          <a:prstGeom prst="roundRect">
            <a:avLst>
              <a:gd name="adj" fmla="val 1418"/>
            </a:avLst>
          </a:prstGeom>
          <a:solidFill>
            <a:srgbClr val="FFFFFF"/>
          </a:solidFill>
          <a:ln/>
        </p:spPr>
      </p:sp>
      <p:pic>
        <p:nvPicPr>
          <p:cNvPr id="15" name="Image 2" descr="/var/folders/1z/crfbntg115l2c0hhbc4fqsmr0000gn/T/deck-GUZQtc/step-de-3.jpg">    </p:cNvPr>
          <p:cNvPicPr>
            <a:picLocks noChangeAspect="1"/>
          </p:cNvPicPr>
          <p:nvPr/>
        </p:nvPicPr>
        <p:blipFill>
          <a:blip r:embed="rId3"/>
          <a:stretch>
            <a:fillRect/>
          </a:stretch>
        </p:blipFill>
        <p:spPr>
          <a:xfrm>
            <a:off x="8077200" y="2038350"/>
            <a:ext cx="3505200" cy="2857500"/>
          </a:xfrm>
          <a:prstGeom prst="rect">
            <a:avLst/>
          </a:prstGeom>
        </p:spPr>
      </p:pic>
      <p:sp>
        <p:nvSpPr>
          <p:cNvPr id="16" name="Text 11"/>
          <p:cNvSpPr/>
          <p:nvPr/>
        </p:nvSpPr>
        <p:spPr>
          <a:xfrm>
            <a:off x="8305800" y="5029200"/>
            <a:ext cx="3048000" cy="304800"/>
          </a:xfrm>
          <a:prstGeom prst="rect">
            <a:avLst/>
          </a:prstGeom>
          <a:noFill/>
          <a:ln/>
        </p:spPr>
        <p:txBody>
          <a:bodyPr wrap="square" lIns="0" tIns="0" rIns="0" bIns="0" rtlCol="0" anchor="ctr">
            <a:normAutofit/>
          </a:bodyPr>
          <a:lstStyle/>
          <a:p>
            <a:pPr algn="l" indent="0" marL="0">
              <a:buNone/>
            </a:pPr>
            <a:r>
              <a:rPr lang="de" altLang="en-US" sz="1350" b="1" dirty="0">
                <a:solidFill>
                  <a:srgbClr val="0B2F37"/>
                </a:solidFill>
                <a:latin typeface="Arial" pitchFamily="34" charset="0"/>
                <a:ea typeface="Arial" pitchFamily="34" charset="-122"/>
                <a:cs typeface="Arial" pitchFamily="34" charset="-120"/>
              </a:rPr>
              <a:t>3. Alle lesen in ihrer Sprache</a:t>
            </a:r>
            <a:endParaRPr lang="de" sz="1350" dirty="0"/>
          </a:p>
        </p:txBody>
      </p:sp>
      <p:sp>
        <p:nvSpPr>
          <p:cNvPr id="17" name="Text 12"/>
          <p:cNvSpPr/>
          <p:nvPr/>
        </p:nvSpPr>
        <p:spPr>
          <a:xfrm>
            <a:off x="8305800" y="5372100"/>
            <a:ext cx="3048000" cy="857250"/>
          </a:xfrm>
          <a:prstGeom prst="rect">
            <a:avLst/>
          </a:prstGeom>
          <a:noFill/>
          <a:ln/>
        </p:spPr>
        <p:txBody>
          <a:bodyPr wrap="square" lIns="0" tIns="0" rIns="0" bIns="0" rtlCol="0" anchor="t">
            <a:normAutofit/>
          </a:bodyPr>
          <a:lstStyle/>
          <a:p>
            <a:pPr algn="l" indent="0" marL="0">
              <a:buNone/>
            </a:pPr>
            <a:r>
              <a:rPr lang="de" altLang="en-US" sz="1010" dirty="0">
                <a:solidFill>
                  <a:srgbClr val="5E7378"/>
                </a:solidFill>
                <a:latin typeface="Arial" pitchFamily="34" charset="0"/>
                <a:ea typeface="Arial" pitchFamily="34" charset="-122"/>
                <a:cs typeface="Arial" pitchFamily="34" charset="-120"/>
              </a:rPr>
              <a:t>Jede Person wählt ihre Sprache und liest live mit. Sie können es auch auf einem Fernseher im Raum zeigen.</a:t>
            </a:r>
            <a:endParaRPr lang="de" sz="1010" dirty="0"/>
          </a:p>
        </p:txBody>
      </p:sp>
      <p:sp>
        <p:nvSpPr>
          <p:cNvPr id="18" name="Text 13"/>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4"/>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KORANVERSE</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Wenn der Koran zitiert wird, lesen die Menschen eine anerkannte Übersetzung</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5334000" cy="2857500"/>
          </a:xfrm>
          <a:prstGeom prst="rect">
            <a:avLst/>
          </a:prstGeom>
          <a:noFill/>
          <a:ln/>
        </p:spPr>
        <p:txBody>
          <a:bodyPr wrap="square" lIns="0" tIns="0" rIns="0" bIns="0" rtlCol="0" anchor="t">
            <a:normAutofit/>
          </a:bodyPr>
          <a:lstStyle/>
          <a:p>
            <a:pPr algn="l" indent="0" marL="0">
              <a:buNone/>
            </a:pPr>
            <a:r>
              <a:rPr lang="de" altLang="en-US" sz="1580" dirty="0">
                <a:solidFill>
                  <a:srgbClr val="0B2F37"/>
                </a:solidFill>
                <a:latin typeface="Arial" pitchFamily="34" charset="0"/>
                <a:ea typeface="Arial" pitchFamily="34" charset="-122"/>
                <a:cs typeface="Arial" pitchFamily="34" charset="-120"/>
              </a:rPr>
              <a:t>LiveKhutbah erkennt den Vers und zeigt seinen arabischen Text, Sure und Versnummer und eine anerkannte Übersetzung genau des zitierten Teils (QuranEnc.com, 44 Sprachen). Keine maschinelle Vermutung.</a:t>
            </a:r>
            <a:endParaRPr lang="de" sz="1580" dirty="0"/>
          </a:p>
        </p:txBody>
      </p:sp>
      <p:sp>
        <p:nvSpPr>
          <p:cNvPr id="7" name="Shape 5"/>
          <p:cNvSpPr/>
          <p:nvPr/>
        </p:nvSpPr>
        <p:spPr>
          <a:xfrm>
            <a:off x="6381750" y="2190750"/>
            <a:ext cx="5200650" cy="3619500"/>
          </a:xfrm>
          <a:prstGeom prst="roundRect">
            <a:avLst>
              <a:gd name="adj" fmla="val 1596"/>
            </a:avLst>
          </a:prstGeom>
          <a:solidFill>
            <a:srgbClr val="FFFFFF"/>
          </a:solidFill>
          <a:ln/>
        </p:spPr>
      </p:sp>
      <p:sp>
        <p:nvSpPr>
          <p:cNvPr id="8" name="Text 6"/>
          <p:cNvSpPr/>
          <p:nvPr/>
        </p:nvSpPr>
        <p:spPr>
          <a:xfrm>
            <a:off x="6667500" y="2495550"/>
            <a:ext cx="4629150" cy="285750"/>
          </a:xfrm>
          <a:prstGeom prst="rect">
            <a:avLst/>
          </a:prstGeom>
          <a:noFill/>
          <a:ln/>
        </p:spPr>
        <p:txBody>
          <a:bodyPr wrap="square" lIns="0" tIns="0" rIns="0" bIns="0" rtlCol="0" anchor="ctr">
            <a:normAutofit/>
          </a:bodyPr>
          <a:lstStyle/>
          <a:p>
            <a:pPr algn="ctr" indent="0" marL="0">
              <a:buNone/>
            </a:pPr>
            <a:r>
              <a:rPr lang="de" altLang="en-US" sz="1130" b="1" dirty="0">
                <a:solidFill>
                  <a:srgbClr val="5E7378"/>
                </a:solidFill>
                <a:latin typeface="Arial" pitchFamily="34" charset="0"/>
                <a:ea typeface="Arial" pitchFamily="34" charset="-122"/>
                <a:cs typeface="Arial" pitchFamily="34" charset="-120"/>
              </a:rPr>
              <a:t>Koran · Al-Baqara 2:255</a:t>
            </a:r>
            <a:endParaRPr lang="de" sz="1130" dirty="0"/>
          </a:p>
        </p:txBody>
      </p:sp>
      <p:sp>
        <p:nvSpPr>
          <p:cNvPr id="9" name="Text 7"/>
          <p:cNvSpPr/>
          <p:nvPr/>
        </p:nvSpPr>
        <p:spPr>
          <a:xfrm>
            <a:off x="6667500" y="2952750"/>
            <a:ext cx="4629150" cy="1143000"/>
          </a:xfrm>
          <a:prstGeom prst="rect">
            <a:avLst/>
          </a:prstGeom>
          <a:noFill/>
          <a:ln/>
        </p:spPr>
        <p:txBody>
          <a:bodyPr wrap="square" lIns="0" tIns="0" rIns="0" bIns="0" rtlCol="0" anchor="ctr">
            <a:normAutofit/>
          </a:bodyPr>
          <a:lstStyle/>
          <a:p>
            <a:pPr rtl="1" algn="ctr" indent="0" marL="0">
              <a:buNone/>
            </a:pPr>
            <a:r>
              <a:rPr lang="de" altLang="en-US" sz="2550" dirty="0">
                <a:solidFill>
                  <a:srgbClr val="0E5E6F"/>
                </a:solidFill>
                <a:latin typeface="Traditional Arabic" pitchFamily="34" charset="0"/>
                <a:ea typeface="Traditional Arabic" pitchFamily="34" charset="-122"/>
                <a:cs typeface="Traditional Arabic" pitchFamily="34" charset="-120"/>
              </a:rPr>
              <a:t>ٱللَّهُ لَآ إِلَٰهَ إِلَّا هُوَ ٱلْحَىُّ ٱلْقَيُّومُ</a:t>
            </a:r>
            <a:endParaRPr lang="de" sz="2550" dirty="0"/>
          </a:p>
        </p:txBody>
      </p:sp>
      <p:sp>
        <p:nvSpPr>
          <p:cNvPr id="10" name="Text 8"/>
          <p:cNvSpPr/>
          <p:nvPr/>
        </p:nvSpPr>
        <p:spPr>
          <a:xfrm>
            <a:off x="6858000" y="4191000"/>
            <a:ext cx="4248150" cy="1143000"/>
          </a:xfrm>
          <a:prstGeom prst="rect">
            <a:avLst/>
          </a:prstGeom>
          <a:noFill/>
          <a:ln/>
        </p:spPr>
        <p:txBody>
          <a:bodyPr wrap="square" lIns="0" tIns="0" rIns="0" bIns="0" rtlCol="0" anchor="t">
            <a:normAutofit/>
          </a:bodyPr>
          <a:lstStyle/>
          <a:p>
            <a:pPr algn="ctr" indent="0" marL="0">
              <a:buNone/>
            </a:pPr>
            <a:r>
              <a:rPr lang="de" altLang="en-US" sz="1430" dirty="0">
                <a:solidFill>
                  <a:srgbClr val="0B2F37"/>
                </a:solidFill>
                <a:latin typeface="Arial" pitchFamily="34" charset="0"/>
                <a:ea typeface="Arial" pitchFamily="34" charset="-122"/>
                <a:cs typeface="Arial" pitchFamily="34" charset="-120"/>
              </a:rPr>
              <a:t>Allah – es gibt keinen Gott außer Ihm, dem Lebendigen und Beständigen.</a:t>
            </a:r>
            <a:endParaRPr lang="de" sz="1430" dirty="0"/>
          </a:p>
        </p:txBody>
      </p:sp>
      <p:sp>
        <p:nvSpPr>
          <p:cNvPr id="11" name="Shape 9"/>
          <p:cNvSpPr/>
          <p:nvPr/>
        </p:nvSpPr>
        <p:spPr>
          <a:xfrm>
            <a:off x="8934450" y="5448300"/>
            <a:ext cx="95250" cy="95250"/>
          </a:xfrm>
          <a:prstGeom prst="roundRect">
            <a:avLst>
              <a:gd name="adj" fmla="val 192000"/>
            </a:avLst>
          </a:prstGeom>
          <a:solidFill>
            <a:srgbClr val="E07A3F"/>
          </a:solidFill>
          <a:ln/>
        </p:spPr>
      </p:sp>
      <p:sp>
        <p:nvSpPr>
          <p:cNvPr id="12" name="Text 10"/>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3" name="Text 11"/>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BARRIEREFREIHEIT</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Live‑Untertitel für gehörlose und schwerhörige Menschen</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4000500" cy="3619500"/>
          </a:xfrm>
          <a:prstGeom prst="rect">
            <a:avLst/>
          </a:prstGeom>
          <a:noFill/>
          <a:ln/>
        </p:spPr>
        <p:txBody>
          <a:bodyPr wrap="square" lIns="0" tIns="0" rIns="0" bIns="0" rtlCol="0" anchor="t">
            <a:normAutofit/>
          </a:bodyPr>
          <a:lstStyle/>
          <a:p>
            <a:pPr algn="l" indent="0" marL="0">
              <a:buNone/>
            </a:pPr>
            <a:r>
              <a:rPr lang="de" altLang="en-US" sz="1500" dirty="0">
                <a:solidFill>
                  <a:srgbClr val="0B2F37"/>
                </a:solidFill>
                <a:latin typeface="Arial" pitchFamily="34" charset="0"/>
                <a:ea typeface="Arial" pitchFamily="34" charset="-122"/>
                <a:cs typeface="Arial" pitchFamily="34" charset="-120"/>
              </a:rPr>
              <a:t>Jedes Wort erscheint auf ihrem Handy, sobald es gesagt wird, in der Sprache der sprechenden Person oder übersetzt. Sie können den Text vergrößern oder im Vollbild auf einem Fernseher zeigen.</a:t>
            </a:r>
            <a:endParaRPr lang="de" sz="1500" dirty="0"/>
          </a:p>
        </p:txBody>
      </p:sp>
      <p:pic>
        <p:nvPicPr>
          <p:cNvPr id="7" name="Image 0" descr="/var/folders/1z/crfbntg115l2c0hhbc4fqsmr0000gn/T/deck-GUZQtc/captions-de.jpg">    </p:cNvPr>
          <p:cNvPicPr>
            <a:picLocks noChangeAspect="1"/>
          </p:cNvPicPr>
          <p:nvPr/>
        </p:nvPicPr>
        <p:blipFill>
          <a:blip r:embed="rId1"/>
          <a:stretch>
            <a:fillRect/>
          </a:stretch>
        </p:blipFill>
        <p:spPr>
          <a:xfrm>
            <a:off x="4953000" y="2095500"/>
            <a:ext cx="6629400" cy="4200525"/>
          </a:xfrm>
          <a:prstGeom prst="rect">
            <a:avLst/>
          </a:prstGeom>
        </p:spPr>
      </p:pic>
      <p:sp>
        <p:nvSpPr>
          <p:cNvPr id="8" name="Text 5"/>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9" name="Text 6"/>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FÜR WEN</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Für jede Versammlung, in der Sprache eine Barriere ist</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505200" cy="1676400"/>
          </a:xfrm>
          <a:prstGeom prst="roundRect">
            <a:avLst>
              <a:gd name="adj" fmla="val 5579"/>
            </a:avLst>
          </a:prstGeom>
          <a:solidFill>
            <a:srgbClr val="FFFFFF"/>
          </a:solidFill>
          <a:ln/>
        </p:spPr>
      </p:sp>
      <p:sp>
        <p:nvSpPr>
          <p:cNvPr id="7" name="Shape 5"/>
          <p:cNvSpPr/>
          <p:nvPr/>
        </p:nvSpPr>
        <p:spPr>
          <a:xfrm>
            <a:off x="857250" y="2476500"/>
            <a:ext cx="114300" cy="114300"/>
          </a:xfrm>
          <a:prstGeom prst="roundRect">
            <a:avLst>
              <a:gd name="adj" fmla="val 400000"/>
            </a:avLst>
          </a:prstGeom>
          <a:solidFill>
            <a:srgbClr val="E07A3F"/>
          </a:solidFill>
          <a:ln/>
        </p:spPr>
      </p:sp>
      <p:sp>
        <p:nvSpPr>
          <p:cNvPr id="8" name="Text 6"/>
          <p:cNvSpPr/>
          <p:nvPr/>
        </p:nvSpPr>
        <p:spPr>
          <a:xfrm>
            <a:off x="1085850" y="2381250"/>
            <a:ext cx="2857500" cy="323850"/>
          </a:xfrm>
          <a:prstGeom prst="rect">
            <a:avLst/>
          </a:prstGeom>
          <a:noFill/>
          <a:ln/>
        </p:spPr>
        <p:txBody>
          <a:bodyPr wrap="square" lIns="0" tIns="0" rIns="0" bIns="0" rtlCol="0" anchor="ctr">
            <a:normAutofit/>
          </a:bodyPr>
          <a:lstStyle/>
          <a:p>
            <a:pPr algn="l" indent="0" marL="0">
              <a:buNone/>
            </a:pPr>
            <a:r>
              <a:rPr lang="de" altLang="en-US" sz="1500" b="1" dirty="0">
                <a:solidFill>
                  <a:srgbClr val="0B2F37"/>
                </a:solidFill>
                <a:latin typeface="Arial" pitchFamily="34" charset="0"/>
                <a:ea typeface="Arial" pitchFamily="34" charset="-122"/>
                <a:cs typeface="Arial" pitchFamily="34" charset="-120"/>
              </a:rPr>
              <a:t>Moscheen</a:t>
            </a:r>
            <a:endParaRPr lang="de" sz="1500" dirty="0"/>
          </a:p>
        </p:txBody>
      </p:sp>
      <p:sp>
        <p:nvSpPr>
          <p:cNvPr id="9" name="Text 7"/>
          <p:cNvSpPr/>
          <p:nvPr/>
        </p:nvSpPr>
        <p:spPr>
          <a:xfrm>
            <a:off x="857250" y="2819400"/>
            <a:ext cx="3009900" cy="9144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Die Freitagspredigt, Unterricht, Ramadan-Vorträge.</a:t>
            </a:r>
            <a:endParaRPr lang="de" sz="1200" dirty="0"/>
          </a:p>
        </p:txBody>
      </p:sp>
      <p:sp>
        <p:nvSpPr>
          <p:cNvPr id="10" name="Shape 8"/>
          <p:cNvSpPr/>
          <p:nvPr/>
        </p:nvSpPr>
        <p:spPr>
          <a:xfrm>
            <a:off x="4343400" y="2190750"/>
            <a:ext cx="3505200" cy="1676400"/>
          </a:xfrm>
          <a:prstGeom prst="roundRect">
            <a:avLst>
              <a:gd name="adj" fmla="val 5579"/>
            </a:avLst>
          </a:prstGeom>
          <a:solidFill>
            <a:srgbClr val="FFFFFF"/>
          </a:solidFill>
          <a:ln/>
        </p:spPr>
      </p:sp>
      <p:sp>
        <p:nvSpPr>
          <p:cNvPr id="11" name="Shape 9"/>
          <p:cNvSpPr/>
          <p:nvPr/>
        </p:nvSpPr>
        <p:spPr>
          <a:xfrm>
            <a:off x="4591050" y="2476500"/>
            <a:ext cx="114300" cy="114300"/>
          </a:xfrm>
          <a:prstGeom prst="roundRect">
            <a:avLst>
              <a:gd name="adj" fmla="val 400000"/>
            </a:avLst>
          </a:prstGeom>
          <a:solidFill>
            <a:srgbClr val="0E5E6F"/>
          </a:solidFill>
          <a:ln/>
        </p:spPr>
      </p:sp>
      <p:sp>
        <p:nvSpPr>
          <p:cNvPr id="12" name="Text 10"/>
          <p:cNvSpPr/>
          <p:nvPr/>
        </p:nvSpPr>
        <p:spPr>
          <a:xfrm>
            <a:off x="4819650" y="2381250"/>
            <a:ext cx="2857500" cy="323850"/>
          </a:xfrm>
          <a:prstGeom prst="rect">
            <a:avLst/>
          </a:prstGeom>
          <a:noFill/>
          <a:ln/>
        </p:spPr>
        <p:txBody>
          <a:bodyPr wrap="square" lIns="0" tIns="0" rIns="0" bIns="0" rtlCol="0" anchor="ctr">
            <a:normAutofit/>
          </a:bodyPr>
          <a:lstStyle/>
          <a:p>
            <a:pPr algn="l" indent="0" marL="0">
              <a:buNone/>
            </a:pPr>
            <a:r>
              <a:rPr lang="de" altLang="en-US" sz="1500" b="1" dirty="0">
                <a:solidFill>
                  <a:srgbClr val="0B2F37"/>
                </a:solidFill>
                <a:latin typeface="Arial" pitchFamily="34" charset="0"/>
                <a:ea typeface="Arial" pitchFamily="34" charset="-122"/>
                <a:cs typeface="Arial" pitchFamily="34" charset="-120"/>
              </a:rPr>
              <a:t>Schulen und Madrasas</a:t>
            </a:r>
            <a:endParaRPr lang="de" sz="1500" dirty="0"/>
          </a:p>
        </p:txBody>
      </p:sp>
      <p:sp>
        <p:nvSpPr>
          <p:cNvPr id="13" name="Text 11"/>
          <p:cNvSpPr/>
          <p:nvPr/>
        </p:nvSpPr>
        <p:spPr>
          <a:xfrm>
            <a:off x="4591050" y="2819400"/>
            <a:ext cx="3009900" cy="9144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Unterricht für Schüler, die andere Sprachen sprechen.</a:t>
            </a:r>
            <a:endParaRPr lang="de" sz="1200" dirty="0"/>
          </a:p>
        </p:txBody>
      </p:sp>
      <p:sp>
        <p:nvSpPr>
          <p:cNvPr id="14" name="Shape 12"/>
          <p:cNvSpPr/>
          <p:nvPr/>
        </p:nvSpPr>
        <p:spPr>
          <a:xfrm>
            <a:off x="8077200" y="2190750"/>
            <a:ext cx="3505200" cy="1676400"/>
          </a:xfrm>
          <a:prstGeom prst="roundRect">
            <a:avLst>
              <a:gd name="adj" fmla="val 5579"/>
            </a:avLst>
          </a:prstGeom>
          <a:solidFill>
            <a:srgbClr val="FFFFFF"/>
          </a:solidFill>
          <a:ln/>
        </p:spPr>
      </p:sp>
      <p:sp>
        <p:nvSpPr>
          <p:cNvPr id="15" name="Shape 13"/>
          <p:cNvSpPr/>
          <p:nvPr/>
        </p:nvSpPr>
        <p:spPr>
          <a:xfrm>
            <a:off x="8324850" y="2476500"/>
            <a:ext cx="114300" cy="114300"/>
          </a:xfrm>
          <a:prstGeom prst="roundRect">
            <a:avLst>
              <a:gd name="adj" fmla="val 400000"/>
            </a:avLst>
          </a:prstGeom>
          <a:solidFill>
            <a:srgbClr val="E07A3F"/>
          </a:solidFill>
          <a:ln/>
        </p:spPr>
      </p:sp>
      <p:sp>
        <p:nvSpPr>
          <p:cNvPr id="16" name="Text 14"/>
          <p:cNvSpPr/>
          <p:nvPr/>
        </p:nvSpPr>
        <p:spPr>
          <a:xfrm>
            <a:off x="8553450" y="2381250"/>
            <a:ext cx="2857500" cy="323850"/>
          </a:xfrm>
          <a:prstGeom prst="rect">
            <a:avLst/>
          </a:prstGeom>
          <a:noFill/>
          <a:ln/>
        </p:spPr>
        <p:txBody>
          <a:bodyPr wrap="square" lIns="0" tIns="0" rIns="0" bIns="0" rtlCol="0" anchor="ctr">
            <a:normAutofit/>
          </a:bodyPr>
          <a:lstStyle/>
          <a:p>
            <a:pPr algn="l" indent="0" marL="0">
              <a:buNone/>
            </a:pPr>
            <a:r>
              <a:rPr lang="de" altLang="en-US" sz="1500" b="1" dirty="0">
                <a:solidFill>
                  <a:srgbClr val="0B2F37"/>
                </a:solidFill>
                <a:latin typeface="Arial" pitchFamily="34" charset="0"/>
                <a:ea typeface="Arial" pitchFamily="34" charset="-122"/>
                <a:cs typeface="Arial" pitchFamily="34" charset="-120"/>
              </a:rPr>
              <a:t>Universitäten</a:t>
            </a:r>
            <a:endParaRPr lang="de" sz="1500" dirty="0"/>
          </a:p>
        </p:txBody>
      </p:sp>
      <p:sp>
        <p:nvSpPr>
          <p:cNvPr id="17" name="Text 15"/>
          <p:cNvSpPr/>
          <p:nvPr/>
        </p:nvSpPr>
        <p:spPr>
          <a:xfrm>
            <a:off x="8324850" y="2819400"/>
            <a:ext cx="3009900" cy="9144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Vorlesungen, Seminare und Konferenzen.</a:t>
            </a:r>
            <a:endParaRPr lang="de" sz="1200" dirty="0"/>
          </a:p>
        </p:txBody>
      </p:sp>
      <p:sp>
        <p:nvSpPr>
          <p:cNvPr id="18" name="Shape 16"/>
          <p:cNvSpPr/>
          <p:nvPr/>
        </p:nvSpPr>
        <p:spPr>
          <a:xfrm>
            <a:off x="609600" y="4095750"/>
            <a:ext cx="3505200" cy="1676400"/>
          </a:xfrm>
          <a:prstGeom prst="roundRect">
            <a:avLst>
              <a:gd name="adj" fmla="val 5579"/>
            </a:avLst>
          </a:prstGeom>
          <a:solidFill>
            <a:srgbClr val="FFFFFF"/>
          </a:solidFill>
          <a:ln/>
        </p:spPr>
      </p:sp>
      <p:sp>
        <p:nvSpPr>
          <p:cNvPr id="19" name="Shape 17"/>
          <p:cNvSpPr/>
          <p:nvPr/>
        </p:nvSpPr>
        <p:spPr>
          <a:xfrm>
            <a:off x="857250" y="4381500"/>
            <a:ext cx="114300" cy="114300"/>
          </a:xfrm>
          <a:prstGeom prst="roundRect">
            <a:avLst>
              <a:gd name="adj" fmla="val 400000"/>
            </a:avLst>
          </a:prstGeom>
          <a:solidFill>
            <a:srgbClr val="0E5E6F"/>
          </a:solidFill>
          <a:ln/>
        </p:spPr>
      </p:sp>
      <p:sp>
        <p:nvSpPr>
          <p:cNvPr id="20" name="Text 18"/>
          <p:cNvSpPr/>
          <p:nvPr/>
        </p:nvSpPr>
        <p:spPr>
          <a:xfrm>
            <a:off x="1085850" y="4286250"/>
            <a:ext cx="2857500" cy="323850"/>
          </a:xfrm>
          <a:prstGeom prst="rect">
            <a:avLst/>
          </a:prstGeom>
          <a:noFill/>
          <a:ln/>
        </p:spPr>
        <p:txBody>
          <a:bodyPr wrap="square" lIns="0" tIns="0" rIns="0" bIns="0" rtlCol="0" anchor="ctr">
            <a:normAutofit/>
          </a:bodyPr>
          <a:lstStyle/>
          <a:p>
            <a:pPr algn="l" indent="0" marL="0">
              <a:buNone/>
            </a:pPr>
            <a:r>
              <a:rPr lang="de" altLang="en-US" sz="1500" b="1" dirty="0">
                <a:solidFill>
                  <a:srgbClr val="0B2F37"/>
                </a:solidFill>
                <a:latin typeface="Arial" pitchFamily="34" charset="0"/>
                <a:ea typeface="Arial" pitchFamily="34" charset="-122"/>
                <a:cs typeface="Arial" pitchFamily="34" charset="-120"/>
              </a:rPr>
              <a:t>Vereine und Veranstaltungen</a:t>
            </a:r>
            <a:endParaRPr lang="de" sz="1500" dirty="0"/>
          </a:p>
        </p:txBody>
      </p:sp>
      <p:sp>
        <p:nvSpPr>
          <p:cNvPr id="21" name="Text 19"/>
          <p:cNvSpPr/>
          <p:nvPr/>
        </p:nvSpPr>
        <p:spPr>
          <a:xfrm>
            <a:off x="857250" y="4724400"/>
            <a:ext cx="3009900" cy="9144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Treffen, Konferenzen und Gemeindeveranstaltungen.</a:t>
            </a:r>
            <a:endParaRPr lang="de" sz="1200" dirty="0"/>
          </a:p>
        </p:txBody>
      </p:sp>
      <p:sp>
        <p:nvSpPr>
          <p:cNvPr id="22" name="Shape 20"/>
          <p:cNvSpPr/>
          <p:nvPr/>
        </p:nvSpPr>
        <p:spPr>
          <a:xfrm>
            <a:off x="4343400" y="4095750"/>
            <a:ext cx="3505200" cy="1676400"/>
          </a:xfrm>
          <a:prstGeom prst="roundRect">
            <a:avLst>
              <a:gd name="adj" fmla="val 5579"/>
            </a:avLst>
          </a:prstGeom>
          <a:solidFill>
            <a:srgbClr val="FFFFFF"/>
          </a:solidFill>
          <a:ln/>
        </p:spPr>
      </p:sp>
      <p:sp>
        <p:nvSpPr>
          <p:cNvPr id="23" name="Shape 21"/>
          <p:cNvSpPr/>
          <p:nvPr/>
        </p:nvSpPr>
        <p:spPr>
          <a:xfrm>
            <a:off x="4591050" y="4381500"/>
            <a:ext cx="114300" cy="114300"/>
          </a:xfrm>
          <a:prstGeom prst="roundRect">
            <a:avLst>
              <a:gd name="adj" fmla="val 400000"/>
            </a:avLst>
          </a:prstGeom>
          <a:solidFill>
            <a:srgbClr val="E07A3F"/>
          </a:solidFill>
          <a:ln/>
        </p:spPr>
      </p:sp>
      <p:sp>
        <p:nvSpPr>
          <p:cNvPr id="24" name="Text 22"/>
          <p:cNvSpPr/>
          <p:nvPr/>
        </p:nvSpPr>
        <p:spPr>
          <a:xfrm>
            <a:off x="4819650" y="4286250"/>
            <a:ext cx="2857500" cy="323850"/>
          </a:xfrm>
          <a:prstGeom prst="rect">
            <a:avLst/>
          </a:prstGeom>
          <a:noFill/>
          <a:ln/>
        </p:spPr>
        <p:txBody>
          <a:bodyPr wrap="square" lIns="0" tIns="0" rIns="0" bIns="0" rtlCol="0" anchor="ctr">
            <a:normAutofit/>
          </a:bodyPr>
          <a:lstStyle/>
          <a:p>
            <a:pPr algn="l" indent="0" marL="0">
              <a:buNone/>
            </a:pPr>
            <a:r>
              <a:rPr lang="de" altLang="en-US" sz="1500" b="1" dirty="0">
                <a:solidFill>
                  <a:srgbClr val="0B2F37"/>
                </a:solidFill>
                <a:latin typeface="Arial" pitchFamily="34" charset="0"/>
                <a:ea typeface="Arial" pitchFamily="34" charset="-122"/>
                <a:cs typeface="Arial" pitchFamily="34" charset="-120"/>
              </a:rPr>
              <a:t>Konvertiten und Gäste</a:t>
            </a:r>
            <a:endParaRPr lang="de" sz="1500" dirty="0"/>
          </a:p>
        </p:txBody>
      </p:sp>
      <p:sp>
        <p:nvSpPr>
          <p:cNvPr id="25" name="Text 23"/>
          <p:cNvSpPr/>
          <p:nvPr/>
        </p:nvSpPr>
        <p:spPr>
          <a:xfrm>
            <a:off x="4591050" y="4724400"/>
            <a:ext cx="3009900" cy="9144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Alle, die die gesprochene Sprache nicht ganz verstehen.</a:t>
            </a:r>
            <a:endParaRPr lang="de" sz="1200" dirty="0"/>
          </a:p>
        </p:txBody>
      </p:sp>
      <p:sp>
        <p:nvSpPr>
          <p:cNvPr id="26" name="Shape 24"/>
          <p:cNvSpPr/>
          <p:nvPr/>
        </p:nvSpPr>
        <p:spPr>
          <a:xfrm>
            <a:off x="8077200" y="4095750"/>
            <a:ext cx="3505200" cy="1676400"/>
          </a:xfrm>
          <a:prstGeom prst="roundRect">
            <a:avLst>
              <a:gd name="adj" fmla="val 5579"/>
            </a:avLst>
          </a:prstGeom>
          <a:solidFill>
            <a:srgbClr val="FFFFFF"/>
          </a:solidFill>
          <a:ln/>
        </p:spPr>
      </p:sp>
      <p:sp>
        <p:nvSpPr>
          <p:cNvPr id="27" name="Shape 25"/>
          <p:cNvSpPr/>
          <p:nvPr/>
        </p:nvSpPr>
        <p:spPr>
          <a:xfrm>
            <a:off x="8324850" y="4381500"/>
            <a:ext cx="114300" cy="114300"/>
          </a:xfrm>
          <a:prstGeom prst="roundRect">
            <a:avLst>
              <a:gd name="adj" fmla="val 400000"/>
            </a:avLst>
          </a:prstGeom>
          <a:solidFill>
            <a:srgbClr val="0E5E6F"/>
          </a:solidFill>
          <a:ln/>
        </p:spPr>
      </p:sp>
      <p:sp>
        <p:nvSpPr>
          <p:cNvPr id="28" name="Text 26"/>
          <p:cNvSpPr/>
          <p:nvPr/>
        </p:nvSpPr>
        <p:spPr>
          <a:xfrm>
            <a:off x="8553450" y="4286250"/>
            <a:ext cx="2857500" cy="323850"/>
          </a:xfrm>
          <a:prstGeom prst="rect">
            <a:avLst/>
          </a:prstGeom>
          <a:noFill/>
          <a:ln/>
        </p:spPr>
        <p:txBody>
          <a:bodyPr wrap="square" lIns="0" tIns="0" rIns="0" bIns="0" rtlCol="0" anchor="ctr">
            <a:normAutofit/>
          </a:bodyPr>
          <a:lstStyle/>
          <a:p>
            <a:pPr algn="l" indent="0" marL="0">
              <a:buNone/>
            </a:pPr>
            <a:r>
              <a:rPr lang="de" altLang="en-US" sz="1500" b="1" dirty="0">
                <a:solidFill>
                  <a:srgbClr val="0B2F37"/>
                </a:solidFill>
                <a:latin typeface="Arial" pitchFamily="34" charset="0"/>
                <a:ea typeface="Arial" pitchFamily="34" charset="-122"/>
                <a:cs typeface="Arial" pitchFamily="34" charset="-120"/>
              </a:rPr>
              <a:t>Gehörlose und Schwerhörige</a:t>
            </a:r>
            <a:endParaRPr lang="de" sz="1500" dirty="0"/>
          </a:p>
        </p:txBody>
      </p:sp>
      <p:sp>
        <p:nvSpPr>
          <p:cNvPr id="29" name="Text 27"/>
          <p:cNvSpPr/>
          <p:nvPr/>
        </p:nvSpPr>
        <p:spPr>
          <a:xfrm>
            <a:off x="8324850" y="4724400"/>
            <a:ext cx="3009900" cy="9144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Live-Untertitel in der Sprache der sprechenden Person.</a:t>
            </a:r>
            <a:endParaRPr lang="de" sz="1200" dirty="0"/>
          </a:p>
        </p:txBody>
      </p:sp>
      <p:sp>
        <p:nvSpPr>
          <p:cNvPr id="30" name="Text 28"/>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1" name="Text 29"/>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WAS SIE BRAUCHEN</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Ein Handy, ein kleines Mikrofon und Ihr QR-Code</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66950"/>
            <a:ext cx="323850" cy="323850"/>
          </a:xfrm>
          <a:prstGeom prst="roundRect">
            <a:avLst>
              <a:gd name="adj" fmla="val 141176"/>
            </a:avLst>
          </a:prstGeom>
          <a:solidFill>
            <a:srgbClr val="0E5E6F"/>
          </a:solidFill>
          <a:ln/>
        </p:spPr>
      </p:sp>
      <p:sp>
        <p:nvSpPr>
          <p:cNvPr id="7" name="Text 5"/>
          <p:cNvSpPr/>
          <p:nvPr/>
        </p:nvSpPr>
        <p:spPr>
          <a:xfrm>
            <a:off x="609600" y="2266950"/>
            <a:ext cx="323850" cy="323850"/>
          </a:xfrm>
          <a:prstGeom prst="rect">
            <a:avLst/>
          </a:prstGeom>
          <a:noFill/>
          <a:ln/>
        </p:spPr>
        <p:txBody>
          <a:bodyPr wrap="square" lIns="0" tIns="0" rIns="0" bIns="0" rtlCol="0" anchor="ctr">
            <a:normAutofit/>
          </a:bodyPr>
          <a:lstStyle/>
          <a:p>
            <a:pPr algn="ctr" indent="0" marL="0">
              <a:buNone/>
            </a:pPr>
            <a:r>
              <a:rPr lang="de" altLang="en-US" sz="1200" b="1" dirty="0">
                <a:solidFill>
                  <a:srgbClr val="FFFFFF"/>
                </a:solidFill>
                <a:latin typeface="Arial" pitchFamily="34" charset="0"/>
                <a:ea typeface="Arial" pitchFamily="34" charset="-122"/>
                <a:cs typeface="Arial" pitchFamily="34" charset="-120"/>
              </a:rPr>
              <a:t>1</a:t>
            </a:r>
            <a:endParaRPr lang="de" sz="1200" dirty="0"/>
          </a:p>
        </p:txBody>
      </p:sp>
      <p:sp>
        <p:nvSpPr>
          <p:cNvPr id="8" name="Text 6"/>
          <p:cNvSpPr/>
          <p:nvPr/>
        </p:nvSpPr>
        <p:spPr>
          <a:xfrm>
            <a:off x="1123950" y="2209800"/>
            <a:ext cx="5715000" cy="857250"/>
          </a:xfrm>
          <a:prstGeom prst="rect">
            <a:avLst/>
          </a:prstGeom>
          <a:noFill/>
          <a:ln/>
        </p:spPr>
        <p:txBody>
          <a:bodyPr wrap="square" lIns="0" tIns="0" rIns="0" bIns="0" rtlCol="0" anchor="t">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Ein Handy oder Tablet neben der sprechenden Person, mit Internet.</a:t>
            </a:r>
            <a:endParaRPr lang="de" sz="1350" dirty="0"/>
          </a:p>
        </p:txBody>
      </p:sp>
      <p:sp>
        <p:nvSpPr>
          <p:cNvPr id="9" name="Shape 7"/>
          <p:cNvSpPr/>
          <p:nvPr/>
        </p:nvSpPr>
        <p:spPr>
          <a:xfrm>
            <a:off x="609600" y="3181350"/>
            <a:ext cx="323850" cy="323850"/>
          </a:xfrm>
          <a:prstGeom prst="roundRect">
            <a:avLst>
              <a:gd name="adj" fmla="val 141176"/>
            </a:avLst>
          </a:prstGeom>
          <a:solidFill>
            <a:srgbClr val="0E5E6F"/>
          </a:solidFill>
          <a:ln/>
        </p:spPr>
      </p:sp>
      <p:sp>
        <p:nvSpPr>
          <p:cNvPr id="10" name="Text 8"/>
          <p:cNvSpPr/>
          <p:nvPr/>
        </p:nvSpPr>
        <p:spPr>
          <a:xfrm>
            <a:off x="609600" y="3181350"/>
            <a:ext cx="323850" cy="323850"/>
          </a:xfrm>
          <a:prstGeom prst="rect">
            <a:avLst/>
          </a:prstGeom>
          <a:noFill/>
          <a:ln/>
        </p:spPr>
        <p:txBody>
          <a:bodyPr wrap="square" lIns="0" tIns="0" rIns="0" bIns="0" rtlCol="0" anchor="ctr">
            <a:normAutofit/>
          </a:bodyPr>
          <a:lstStyle/>
          <a:p>
            <a:pPr algn="ctr" indent="0" marL="0">
              <a:buNone/>
            </a:pPr>
            <a:r>
              <a:rPr lang="de" altLang="en-US" sz="1200" b="1" dirty="0">
                <a:solidFill>
                  <a:srgbClr val="FFFFFF"/>
                </a:solidFill>
                <a:latin typeface="Arial" pitchFamily="34" charset="0"/>
                <a:ea typeface="Arial" pitchFamily="34" charset="-122"/>
                <a:cs typeface="Arial" pitchFamily="34" charset="-120"/>
              </a:rPr>
              <a:t>2</a:t>
            </a:r>
            <a:endParaRPr lang="de" sz="1200" dirty="0"/>
          </a:p>
        </p:txBody>
      </p:sp>
      <p:sp>
        <p:nvSpPr>
          <p:cNvPr id="11" name="Text 9"/>
          <p:cNvSpPr/>
          <p:nvPr/>
        </p:nvSpPr>
        <p:spPr>
          <a:xfrm>
            <a:off x="1123950" y="3124200"/>
            <a:ext cx="5715000" cy="857250"/>
          </a:xfrm>
          <a:prstGeom prst="rect">
            <a:avLst/>
          </a:prstGeom>
          <a:noFill/>
          <a:ln/>
        </p:spPr>
        <p:txBody>
          <a:bodyPr wrap="square" lIns="0" tIns="0" rIns="0" bIns="0" rtlCol="0" anchor="t">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Ein Funk-Ansteckmikrofon. Der Empfänger wird ans Handy angeschlossen, Ihre Tonanlage bleibt, wie sie ist.</a:t>
            </a:r>
            <a:endParaRPr lang="de" sz="1350" dirty="0"/>
          </a:p>
        </p:txBody>
      </p:sp>
      <p:sp>
        <p:nvSpPr>
          <p:cNvPr id="12" name="Shape 10"/>
          <p:cNvSpPr/>
          <p:nvPr/>
        </p:nvSpPr>
        <p:spPr>
          <a:xfrm>
            <a:off x="609600" y="4095750"/>
            <a:ext cx="323850" cy="323850"/>
          </a:xfrm>
          <a:prstGeom prst="roundRect">
            <a:avLst>
              <a:gd name="adj" fmla="val 141176"/>
            </a:avLst>
          </a:prstGeom>
          <a:solidFill>
            <a:srgbClr val="0E5E6F"/>
          </a:solidFill>
          <a:ln/>
        </p:spPr>
      </p:sp>
      <p:sp>
        <p:nvSpPr>
          <p:cNvPr id="13" name="Text 11"/>
          <p:cNvSpPr/>
          <p:nvPr/>
        </p:nvSpPr>
        <p:spPr>
          <a:xfrm>
            <a:off x="609600" y="4095750"/>
            <a:ext cx="323850" cy="323850"/>
          </a:xfrm>
          <a:prstGeom prst="rect">
            <a:avLst/>
          </a:prstGeom>
          <a:noFill/>
          <a:ln/>
        </p:spPr>
        <p:txBody>
          <a:bodyPr wrap="square" lIns="0" tIns="0" rIns="0" bIns="0" rtlCol="0" anchor="ctr">
            <a:normAutofit/>
          </a:bodyPr>
          <a:lstStyle/>
          <a:p>
            <a:pPr algn="ctr" indent="0" marL="0">
              <a:buNone/>
            </a:pPr>
            <a:r>
              <a:rPr lang="de" altLang="en-US" sz="1200" b="1" dirty="0">
                <a:solidFill>
                  <a:srgbClr val="FFFFFF"/>
                </a:solidFill>
                <a:latin typeface="Arial" pitchFamily="34" charset="0"/>
                <a:ea typeface="Arial" pitchFamily="34" charset="-122"/>
                <a:cs typeface="Arial" pitchFamily="34" charset="-120"/>
              </a:rPr>
              <a:t>3</a:t>
            </a:r>
            <a:endParaRPr lang="de" sz="1200" dirty="0"/>
          </a:p>
        </p:txBody>
      </p:sp>
      <p:sp>
        <p:nvSpPr>
          <p:cNvPr id="14" name="Text 12"/>
          <p:cNvSpPr/>
          <p:nvPr/>
        </p:nvSpPr>
        <p:spPr>
          <a:xfrm>
            <a:off x="1123950" y="4038600"/>
            <a:ext cx="5715000" cy="857250"/>
          </a:xfrm>
          <a:prstGeom prst="rect">
            <a:avLst/>
          </a:prstGeom>
          <a:noFill/>
          <a:ln/>
        </p:spPr>
        <p:txBody>
          <a:bodyPr wrap="square" lIns="0" tIns="0" rIns="0" bIns="0" rtlCol="0" anchor="t">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Ihr QR-Code: Drucken Sie das fertige Roll-up oder zeigen Sie ihn auf einem Bildschirm. Beides finden Sie in der App.</a:t>
            </a:r>
            <a:endParaRPr lang="de" sz="1350" dirty="0"/>
          </a:p>
        </p:txBody>
      </p:sp>
      <p:sp>
        <p:nvSpPr>
          <p:cNvPr id="15" name="Shape 13"/>
          <p:cNvSpPr/>
          <p:nvPr/>
        </p:nvSpPr>
        <p:spPr>
          <a:xfrm>
            <a:off x="609600" y="5010150"/>
            <a:ext cx="323850" cy="323850"/>
          </a:xfrm>
          <a:prstGeom prst="roundRect">
            <a:avLst>
              <a:gd name="adj" fmla="val 141176"/>
            </a:avLst>
          </a:prstGeom>
          <a:solidFill>
            <a:srgbClr val="0E5E6F"/>
          </a:solidFill>
          <a:ln/>
        </p:spPr>
      </p:sp>
      <p:sp>
        <p:nvSpPr>
          <p:cNvPr id="16" name="Text 14"/>
          <p:cNvSpPr/>
          <p:nvPr/>
        </p:nvSpPr>
        <p:spPr>
          <a:xfrm>
            <a:off x="609600" y="5010150"/>
            <a:ext cx="323850" cy="323850"/>
          </a:xfrm>
          <a:prstGeom prst="rect">
            <a:avLst/>
          </a:prstGeom>
          <a:noFill/>
          <a:ln/>
        </p:spPr>
        <p:txBody>
          <a:bodyPr wrap="square" lIns="0" tIns="0" rIns="0" bIns="0" rtlCol="0" anchor="ctr">
            <a:normAutofit/>
          </a:bodyPr>
          <a:lstStyle/>
          <a:p>
            <a:pPr algn="ctr" indent="0" marL="0">
              <a:buNone/>
            </a:pPr>
            <a:r>
              <a:rPr lang="de" altLang="en-US" sz="1200" b="1" dirty="0">
                <a:solidFill>
                  <a:srgbClr val="FFFFFF"/>
                </a:solidFill>
                <a:latin typeface="Arial" pitchFamily="34" charset="0"/>
                <a:ea typeface="Arial" pitchFamily="34" charset="-122"/>
                <a:cs typeface="Arial" pitchFamily="34" charset="-120"/>
              </a:rPr>
              <a:t>4</a:t>
            </a:r>
            <a:endParaRPr lang="de" sz="1200" dirty="0"/>
          </a:p>
        </p:txBody>
      </p:sp>
      <p:sp>
        <p:nvSpPr>
          <p:cNvPr id="17" name="Text 15"/>
          <p:cNvSpPr/>
          <p:nvPr/>
        </p:nvSpPr>
        <p:spPr>
          <a:xfrm>
            <a:off x="1123950" y="4953000"/>
            <a:ext cx="5715000" cy="857250"/>
          </a:xfrm>
          <a:prstGeom prst="rect">
            <a:avLst/>
          </a:prstGeom>
          <a:noFill/>
          <a:ln/>
        </p:spPr>
        <p:txBody>
          <a:bodyPr wrap="square" lIns="0" tIns="0" rIns="0" bIns="0" rtlCol="0" anchor="t">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Optional: ein Fernseher oder Bildschirm im Raum für die Übersetzung.</a:t>
            </a:r>
            <a:endParaRPr lang="de" sz="1350" dirty="0"/>
          </a:p>
        </p:txBody>
      </p:sp>
      <p:sp>
        <p:nvSpPr>
          <p:cNvPr id="18" name="Text 16"/>
          <p:cNvSpPr/>
          <p:nvPr/>
        </p:nvSpPr>
        <p:spPr>
          <a:xfrm>
            <a:off x="1123950" y="5981700"/>
            <a:ext cx="5715000" cy="381000"/>
          </a:xfrm>
          <a:prstGeom prst="rect">
            <a:avLst/>
          </a:prstGeom>
          <a:noFill/>
          <a:ln/>
        </p:spPr>
        <p:txBody>
          <a:bodyPr wrap="square" lIns="0" tIns="0" rIns="0" bIns="0" rtlCol="0" anchor="ctr">
            <a:normAutofit/>
          </a:bodyPr>
          <a:lstStyle/>
          <a:p>
            <a:pPr algn="l" indent="0" marL="0">
              <a:buNone/>
            </a:pPr>
            <a:r>
              <a:rPr lang="de" altLang="en-US" sz="1280" b="1" dirty="0">
                <a:solidFill>
                  <a:srgbClr val="0E5E6F"/>
                </a:solidFill>
                <a:latin typeface="Arial" pitchFamily="34" charset="0"/>
                <a:ea typeface="Arial" pitchFamily="34" charset="-122"/>
                <a:cs typeface="Arial" pitchFamily="34" charset="-120"/>
              </a:rPr>
              <a:t>Für die Mitlesenden ist nichts zu installieren.</a:t>
            </a:r>
            <a:endParaRPr lang="de" sz="1280" dirty="0"/>
          </a:p>
        </p:txBody>
      </p:sp>
      <p:pic>
        <p:nvPicPr>
          <p:cNvPr id="19" name="Image 0" descr="/var/folders/1z/crfbntg115l2c0hhbc4fqsmr0000gn/T/deck-GUZQtc/imam.jpg">    </p:cNvPr>
          <p:cNvPicPr>
            <a:picLocks noChangeAspect="1"/>
          </p:cNvPicPr>
          <p:nvPr/>
        </p:nvPicPr>
        <p:blipFill>
          <a:blip r:embed="rId1"/>
          <a:stretch>
            <a:fillRect/>
          </a:stretch>
        </p:blipFill>
        <p:spPr>
          <a:xfrm>
            <a:off x="8601075" y="1866900"/>
            <a:ext cx="2981325" cy="4476750"/>
          </a:xfrm>
          <a:prstGeom prst="rect">
            <a:avLst/>
          </a:prstGeom>
        </p:spPr>
      </p:pic>
      <p:sp>
        <p:nvSpPr>
          <p:cNvPr id="20"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1"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PREISE</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Eine Khutba von 20 Minuten kostet etwa 4 $</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619500" cy="2857500"/>
          </a:xfrm>
          <a:prstGeom prst="roundRect">
            <a:avLst>
              <a:gd name="adj" fmla="val 1920"/>
            </a:avLst>
          </a:prstGeom>
          <a:solidFill>
            <a:srgbClr val="FFFFFF"/>
          </a:solidFill>
          <a:ln/>
        </p:spPr>
      </p:sp>
      <p:sp>
        <p:nvSpPr>
          <p:cNvPr id="7" name="Text 5"/>
          <p:cNvSpPr/>
          <p:nvPr/>
        </p:nvSpPr>
        <p:spPr>
          <a:xfrm>
            <a:off x="838200" y="2381250"/>
            <a:ext cx="3238500" cy="609600"/>
          </a:xfrm>
          <a:prstGeom prst="rect">
            <a:avLst/>
          </a:prstGeom>
          <a:noFill/>
          <a:ln/>
        </p:spPr>
        <p:txBody>
          <a:bodyPr wrap="square" lIns="0" tIns="0" rIns="0" bIns="0" rtlCol="0" anchor="ctr">
            <a:normAutofit/>
          </a:bodyPr>
          <a:lstStyle/>
          <a:p>
            <a:pPr algn="l" indent="0" marL="0">
              <a:buNone/>
            </a:pPr>
            <a:r>
              <a:rPr lang="de" altLang="en-US" sz="2250" b="1" dirty="0">
                <a:solidFill>
                  <a:srgbClr val="0E5E6F"/>
                </a:solidFill>
                <a:latin typeface="Arial" pitchFamily="34" charset="0"/>
                <a:ea typeface="Arial" pitchFamily="34" charset="-122"/>
                <a:cs typeface="Arial" pitchFamily="34" charset="-120"/>
              </a:rPr>
              <a:t>0,20 $ pro Minute</a:t>
            </a:r>
            <a:endParaRPr lang="de" sz="2250" dirty="0"/>
          </a:p>
        </p:txBody>
      </p:sp>
      <p:sp>
        <p:nvSpPr>
          <p:cNvPr id="8" name="Text 6"/>
          <p:cNvSpPr/>
          <p:nvPr/>
        </p:nvSpPr>
        <p:spPr>
          <a:xfrm>
            <a:off x="838200" y="3143250"/>
            <a:ext cx="2095500" cy="381000"/>
          </a:xfrm>
          <a:prstGeom prst="rect">
            <a:avLst/>
          </a:prstGeom>
          <a:noFill/>
          <a:ln/>
        </p:spPr>
        <p:txBody>
          <a:bodyPr wrap="square" lIns="0" tIns="0" rIns="0" bIns="0" rtlCol="0" anchor="ctr">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1 Sprache</a:t>
            </a:r>
            <a:endParaRPr lang="de" sz="1350" dirty="0"/>
          </a:p>
        </p:txBody>
      </p:sp>
      <p:sp>
        <p:nvSpPr>
          <p:cNvPr id="9" name="Text 7"/>
          <p:cNvSpPr/>
          <p:nvPr/>
        </p:nvSpPr>
        <p:spPr>
          <a:xfrm>
            <a:off x="2857500" y="3143250"/>
            <a:ext cx="1143000" cy="381000"/>
          </a:xfrm>
          <a:prstGeom prst="rect">
            <a:avLst/>
          </a:prstGeom>
          <a:noFill/>
          <a:ln/>
        </p:spPr>
        <p:txBody>
          <a:bodyPr wrap="square" lIns="0" tIns="0" rIns="0" bIns="0" rtlCol="0" anchor="ctr">
            <a:normAutofit/>
          </a:bodyPr>
          <a:lstStyle/>
          <a:p>
            <a:pPr algn="r" indent="0" marL="0">
              <a:buNone/>
            </a:pPr>
            <a:r>
              <a:rPr lang="de" altLang="en-US" sz="1350" b="1" dirty="0">
                <a:solidFill>
                  <a:srgbClr val="0B2F37"/>
                </a:solidFill>
                <a:latin typeface="Arial" pitchFamily="34" charset="0"/>
                <a:ea typeface="Arial" pitchFamily="34" charset="-122"/>
                <a:cs typeface="Arial" pitchFamily="34" charset="-120"/>
              </a:rPr>
              <a:t>0,20 $</a:t>
            </a:r>
            <a:endParaRPr lang="de" sz="1350" dirty="0"/>
          </a:p>
        </p:txBody>
      </p:sp>
      <p:sp>
        <p:nvSpPr>
          <p:cNvPr id="10" name="Text 8"/>
          <p:cNvSpPr/>
          <p:nvPr/>
        </p:nvSpPr>
        <p:spPr>
          <a:xfrm>
            <a:off x="838200" y="3600450"/>
            <a:ext cx="2095500" cy="381000"/>
          </a:xfrm>
          <a:prstGeom prst="rect">
            <a:avLst/>
          </a:prstGeom>
          <a:noFill/>
          <a:ln/>
        </p:spPr>
        <p:txBody>
          <a:bodyPr wrap="square" lIns="0" tIns="0" rIns="0" bIns="0" rtlCol="0" anchor="ctr">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2 Sprachen</a:t>
            </a:r>
            <a:endParaRPr lang="de" sz="1350" dirty="0"/>
          </a:p>
        </p:txBody>
      </p:sp>
      <p:sp>
        <p:nvSpPr>
          <p:cNvPr id="11" name="Text 9"/>
          <p:cNvSpPr/>
          <p:nvPr/>
        </p:nvSpPr>
        <p:spPr>
          <a:xfrm>
            <a:off x="2857500" y="3600450"/>
            <a:ext cx="1143000" cy="381000"/>
          </a:xfrm>
          <a:prstGeom prst="rect">
            <a:avLst/>
          </a:prstGeom>
          <a:noFill/>
          <a:ln/>
        </p:spPr>
        <p:txBody>
          <a:bodyPr wrap="square" lIns="0" tIns="0" rIns="0" bIns="0" rtlCol="0" anchor="ctr">
            <a:normAutofit/>
          </a:bodyPr>
          <a:lstStyle/>
          <a:p>
            <a:pPr algn="r" indent="0" marL="0">
              <a:buNone/>
            </a:pPr>
            <a:r>
              <a:rPr lang="de" altLang="en-US" sz="1350" b="1" dirty="0">
                <a:solidFill>
                  <a:srgbClr val="0B2F37"/>
                </a:solidFill>
                <a:latin typeface="Arial" pitchFamily="34" charset="0"/>
                <a:ea typeface="Arial" pitchFamily="34" charset="-122"/>
                <a:cs typeface="Arial" pitchFamily="34" charset="-120"/>
              </a:rPr>
              <a:t>0,30 $</a:t>
            </a:r>
            <a:endParaRPr lang="de" sz="1350" dirty="0"/>
          </a:p>
        </p:txBody>
      </p:sp>
      <p:sp>
        <p:nvSpPr>
          <p:cNvPr id="12" name="Text 10"/>
          <p:cNvSpPr/>
          <p:nvPr/>
        </p:nvSpPr>
        <p:spPr>
          <a:xfrm>
            <a:off x="838200" y="4057650"/>
            <a:ext cx="2095500" cy="381000"/>
          </a:xfrm>
          <a:prstGeom prst="rect">
            <a:avLst/>
          </a:prstGeom>
          <a:noFill/>
          <a:ln/>
        </p:spPr>
        <p:txBody>
          <a:bodyPr wrap="square" lIns="0" tIns="0" rIns="0" bIns="0" rtlCol="0" anchor="ctr">
            <a:normAutofit/>
          </a:bodyPr>
          <a:lstStyle/>
          <a:p>
            <a:pPr algn="l" indent="0" marL="0">
              <a:buNone/>
            </a:pPr>
            <a:r>
              <a:rPr lang="de" altLang="en-US" sz="1350" dirty="0">
                <a:solidFill>
                  <a:srgbClr val="0B2F37"/>
                </a:solidFill>
                <a:latin typeface="Arial" pitchFamily="34" charset="0"/>
                <a:ea typeface="Arial" pitchFamily="34" charset="-122"/>
                <a:cs typeface="Arial" pitchFamily="34" charset="-120"/>
              </a:rPr>
              <a:t>3 Sprachen</a:t>
            </a:r>
            <a:endParaRPr lang="de" sz="1350" dirty="0"/>
          </a:p>
        </p:txBody>
      </p:sp>
      <p:sp>
        <p:nvSpPr>
          <p:cNvPr id="13" name="Text 11"/>
          <p:cNvSpPr/>
          <p:nvPr/>
        </p:nvSpPr>
        <p:spPr>
          <a:xfrm>
            <a:off x="2857500" y="4057650"/>
            <a:ext cx="1143000" cy="381000"/>
          </a:xfrm>
          <a:prstGeom prst="rect">
            <a:avLst/>
          </a:prstGeom>
          <a:noFill/>
          <a:ln/>
        </p:spPr>
        <p:txBody>
          <a:bodyPr wrap="square" lIns="0" tIns="0" rIns="0" bIns="0" rtlCol="0" anchor="ctr">
            <a:normAutofit/>
          </a:bodyPr>
          <a:lstStyle/>
          <a:p>
            <a:pPr algn="r" indent="0" marL="0">
              <a:buNone/>
            </a:pPr>
            <a:r>
              <a:rPr lang="de" altLang="en-US" sz="1350" b="1" dirty="0">
                <a:solidFill>
                  <a:srgbClr val="0B2F37"/>
                </a:solidFill>
                <a:latin typeface="Arial" pitchFamily="34" charset="0"/>
                <a:ea typeface="Arial" pitchFamily="34" charset="-122"/>
                <a:cs typeface="Arial" pitchFamily="34" charset="-120"/>
              </a:rPr>
              <a:t>0,38 $</a:t>
            </a:r>
            <a:endParaRPr lang="de" sz="1350" dirty="0"/>
          </a:p>
        </p:txBody>
      </p:sp>
      <p:sp>
        <p:nvSpPr>
          <p:cNvPr id="14" name="Shape 12"/>
          <p:cNvSpPr/>
          <p:nvPr/>
        </p:nvSpPr>
        <p:spPr>
          <a:xfrm>
            <a:off x="4572000" y="2190750"/>
            <a:ext cx="2247900" cy="2857500"/>
          </a:xfrm>
          <a:prstGeom prst="roundRect">
            <a:avLst>
              <a:gd name="adj" fmla="val 3103"/>
            </a:avLst>
          </a:prstGeom>
          <a:solidFill>
            <a:srgbClr val="FFFFFF"/>
          </a:solidFill>
          <a:ln/>
        </p:spPr>
      </p:sp>
      <p:sp>
        <p:nvSpPr>
          <p:cNvPr id="15" name="Text 13"/>
          <p:cNvSpPr/>
          <p:nvPr/>
        </p:nvSpPr>
        <p:spPr>
          <a:xfrm>
            <a:off x="4762500" y="2419350"/>
            <a:ext cx="1905000" cy="323850"/>
          </a:xfrm>
          <a:prstGeom prst="rect">
            <a:avLst/>
          </a:prstGeom>
          <a:noFill/>
          <a:ln/>
        </p:spPr>
        <p:txBody>
          <a:bodyPr wrap="square" lIns="0" tIns="0" rIns="0" bIns="0" rtlCol="0" anchor="ctr">
            <a:normAutofit/>
          </a:bodyPr>
          <a:lstStyle/>
          <a:p>
            <a:pPr algn="l" indent="0" marL="0">
              <a:buNone/>
            </a:pPr>
            <a:r>
              <a:rPr lang="de" altLang="en-US" sz="1580" b="1" dirty="0">
                <a:solidFill>
                  <a:srgbClr val="0B2F37"/>
                </a:solidFill>
                <a:latin typeface="Arial" pitchFamily="34" charset="0"/>
                <a:ea typeface="Arial" pitchFamily="34" charset="-122"/>
                <a:cs typeface="Arial" pitchFamily="34" charset="-120"/>
              </a:rPr>
              <a:t>Spark</a:t>
            </a:r>
            <a:endParaRPr lang="de" sz="1580" dirty="0"/>
          </a:p>
        </p:txBody>
      </p:sp>
      <p:sp>
        <p:nvSpPr>
          <p:cNvPr id="16" name="Text 14"/>
          <p:cNvSpPr/>
          <p:nvPr/>
        </p:nvSpPr>
        <p:spPr>
          <a:xfrm>
            <a:off x="4762500" y="2857500"/>
            <a:ext cx="1905000" cy="476250"/>
          </a:xfrm>
          <a:prstGeom prst="rect">
            <a:avLst/>
          </a:prstGeom>
          <a:noFill/>
          <a:ln/>
        </p:spPr>
        <p:txBody>
          <a:bodyPr wrap="square" lIns="0" tIns="0" rIns="0" bIns="0" rtlCol="0" anchor="ctr">
            <a:normAutofit/>
          </a:bodyPr>
          <a:lstStyle/>
          <a:p>
            <a:pPr algn="l" indent="0" marL="0">
              <a:buNone/>
            </a:pPr>
            <a:r>
              <a:rPr lang="de" altLang="en-US" sz="1950" b="1" dirty="0">
                <a:solidFill>
                  <a:srgbClr val="0E5E6F"/>
                </a:solidFill>
                <a:latin typeface="Arial" pitchFamily="34" charset="0"/>
                <a:ea typeface="Arial" pitchFamily="34" charset="-122"/>
                <a:cs typeface="Arial" pitchFamily="34" charset="-120"/>
              </a:rPr>
              <a:t>15 $ / Monat</a:t>
            </a:r>
            <a:endParaRPr lang="de" sz="1950" dirty="0"/>
          </a:p>
        </p:txBody>
      </p:sp>
      <p:sp>
        <p:nvSpPr>
          <p:cNvPr id="17" name="Text 15"/>
          <p:cNvSpPr/>
          <p:nvPr/>
        </p:nvSpPr>
        <p:spPr>
          <a:xfrm>
            <a:off x="4762500" y="3429000"/>
            <a:ext cx="1905000" cy="571500"/>
          </a:xfrm>
          <a:prstGeom prst="rect">
            <a:avLst/>
          </a:prstGeom>
          <a:noFill/>
          <a:ln/>
        </p:spPr>
        <p:txBody>
          <a:bodyPr wrap="square" lIns="0" tIns="0" rIns="0" bIns="0" rtlCol="0" anchor="t">
            <a:normAutofit/>
          </a:bodyPr>
          <a:lstStyle/>
          <a:p>
            <a:pPr algn="l" indent="0" marL="0">
              <a:buNone/>
            </a:pPr>
            <a:r>
              <a:rPr lang="de" altLang="en-US" sz="1200" dirty="0">
                <a:solidFill>
                  <a:srgbClr val="0B2F37"/>
                </a:solidFill>
                <a:latin typeface="Arial" pitchFamily="34" charset="0"/>
                <a:ea typeface="Arial" pitchFamily="34" charset="-122"/>
                <a:cs typeface="Arial" pitchFamily="34" charset="-120"/>
              </a:rPr>
              <a:t>1.000 Credits pro Monat</a:t>
            </a:r>
            <a:endParaRPr lang="de" sz="1200" dirty="0"/>
          </a:p>
        </p:txBody>
      </p:sp>
      <p:sp>
        <p:nvSpPr>
          <p:cNvPr id="18" name="Text 16"/>
          <p:cNvSpPr/>
          <p:nvPr/>
        </p:nvSpPr>
        <p:spPr>
          <a:xfrm>
            <a:off x="4762500" y="4191000"/>
            <a:ext cx="1905000" cy="342900"/>
          </a:xfrm>
          <a:prstGeom prst="rect">
            <a:avLst/>
          </a:prstGeom>
          <a:noFill/>
          <a:ln/>
        </p:spPr>
        <p:txBody>
          <a:bodyPr wrap="square" lIns="0" tIns="0" rIns="0" bIns="0" rtlCol="0" anchor="ctr">
            <a:normAutofit/>
          </a:bodyPr>
          <a:lstStyle/>
          <a:p>
            <a:pPr algn="l" indent="0" marL="0">
              <a:buNone/>
            </a:pPr>
            <a:r>
              <a:rPr lang="de" altLang="en-US" sz="1130" b="1" dirty="0">
                <a:solidFill>
                  <a:srgbClr val="0E5E6F"/>
                </a:solidFill>
                <a:latin typeface="Arial" pitchFamily="34" charset="0"/>
                <a:ea typeface="Arial" pitchFamily="34" charset="-122"/>
                <a:cs typeface="Arial" pitchFamily="34" charset="-120"/>
              </a:rPr>
              <a:t>25 % günstiger</a:t>
            </a:r>
            <a:endParaRPr lang="de" sz="1130" dirty="0"/>
          </a:p>
        </p:txBody>
      </p:sp>
      <p:sp>
        <p:nvSpPr>
          <p:cNvPr id="19" name="Shape 17"/>
          <p:cNvSpPr/>
          <p:nvPr/>
        </p:nvSpPr>
        <p:spPr>
          <a:xfrm>
            <a:off x="6972300" y="2190750"/>
            <a:ext cx="2247900" cy="2857500"/>
          </a:xfrm>
          <a:prstGeom prst="roundRect">
            <a:avLst>
              <a:gd name="adj" fmla="val 3103"/>
            </a:avLst>
          </a:prstGeom>
          <a:solidFill>
            <a:srgbClr val="FFFFFF"/>
          </a:solidFill>
          <a:ln w="25400">
            <a:solidFill>
              <a:srgbClr val="0E5E6F"/>
            </a:solidFill>
            <a:prstDash val="solid"/>
          </a:ln>
        </p:spPr>
      </p:sp>
      <p:sp>
        <p:nvSpPr>
          <p:cNvPr id="20" name="Text 18"/>
          <p:cNvSpPr/>
          <p:nvPr/>
        </p:nvSpPr>
        <p:spPr>
          <a:xfrm>
            <a:off x="7162800" y="2419350"/>
            <a:ext cx="1905000" cy="323850"/>
          </a:xfrm>
          <a:prstGeom prst="rect">
            <a:avLst/>
          </a:prstGeom>
          <a:noFill/>
          <a:ln/>
        </p:spPr>
        <p:txBody>
          <a:bodyPr wrap="square" lIns="0" tIns="0" rIns="0" bIns="0" rtlCol="0" anchor="ctr">
            <a:normAutofit/>
          </a:bodyPr>
          <a:lstStyle/>
          <a:p>
            <a:pPr algn="l" indent="0" marL="0">
              <a:buNone/>
            </a:pPr>
            <a:r>
              <a:rPr lang="de" altLang="en-US" sz="1580" b="1" dirty="0">
                <a:solidFill>
                  <a:srgbClr val="0B2F37"/>
                </a:solidFill>
                <a:latin typeface="Arial" pitchFamily="34" charset="0"/>
                <a:ea typeface="Arial" pitchFamily="34" charset="-122"/>
                <a:cs typeface="Arial" pitchFamily="34" charset="-120"/>
              </a:rPr>
              <a:t>Lantern</a:t>
            </a:r>
            <a:endParaRPr lang="de" sz="1580" dirty="0"/>
          </a:p>
        </p:txBody>
      </p:sp>
      <p:sp>
        <p:nvSpPr>
          <p:cNvPr id="21" name="Text 19"/>
          <p:cNvSpPr/>
          <p:nvPr/>
        </p:nvSpPr>
        <p:spPr>
          <a:xfrm>
            <a:off x="7162800" y="2857500"/>
            <a:ext cx="1905000" cy="476250"/>
          </a:xfrm>
          <a:prstGeom prst="rect">
            <a:avLst/>
          </a:prstGeom>
          <a:noFill/>
          <a:ln/>
        </p:spPr>
        <p:txBody>
          <a:bodyPr wrap="square" lIns="0" tIns="0" rIns="0" bIns="0" rtlCol="0" anchor="ctr">
            <a:normAutofit/>
          </a:bodyPr>
          <a:lstStyle/>
          <a:p>
            <a:pPr algn="l" indent="0" marL="0">
              <a:buNone/>
            </a:pPr>
            <a:r>
              <a:rPr lang="de" altLang="en-US" sz="1950" b="1" dirty="0">
                <a:solidFill>
                  <a:srgbClr val="0E5E6F"/>
                </a:solidFill>
                <a:latin typeface="Arial" pitchFamily="34" charset="0"/>
                <a:ea typeface="Arial" pitchFamily="34" charset="-122"/>
                <a:cs typeface="Arial" pitchFamily="34" charset="-120"/>
              </a:rPr>
              <a:t>39 $ / Monat</a:t>
            </a:r>
            <a:endParaRPr lang="de" sz="1950" dirty="0"/>
          </a:p>
        </p:txBody>
      </p:sp>
      <p:sp>
        <p:nvSpPr>
          <p:cNvPr id="22" name="Text 20"/>
          <p:cNvSpPr/>
          <p:nvPr/>
        </p:nvSpPr>
        <p:spPr>
          <a:xfrm>
            <a:off x="7162800" y="3429000"/>
            <a:ext cx="1905000" cy="571500"/>
          </a:xfrm>
          <a:prstGeom prst="rect">
            <a:avLst/>
          </a:prstGeom>
          <a:noFill/>
          <a:ln/>
        </p:spPr>
        <p:txBody>
          <a:bodyPr wrap="square" lIns="0" tIns="0" rIns="0" bIns="0" rtlCol="0" anchor="t">
            <a:normAutofit/>
          </a:bodyPr>
          <a:lstStyle/>
          <a:p>
            <a:pPr algn="l" indent="0" marL="0">
              <a:buNone/>
            </a:pPr>
            <a:r>
              <a:rPr lang="de" altLang="en-US" sz="1200" dirty="0">
                <a:solidFill>
                  <a:srgbClr val="0B2F37"/>
                </a:solidFill>
                <a:latin typeface="Arial" pitchFamily="34" charset="0"/>
                <a:ea typeface="Arial" pitchFamily="34" charset="-122"/>
                <a:cs typeface="Arial" pitchFamily="34" charset="-120"/>
              </a:rPr>
              <a:t>3.000 Credits pro Monat</a:t>
            </a:r>
            <a:endParaRPr lang="de" sz="1200" dirty="0"/>
          </a:p>
        </p:txBody>
      </p:sp>
      <p:sp>
        <p:nvSpPr>
          <p:cNvPr id="23" name="Text 21"/>
          <p:cNvSpPr/>
          <p:nvPr/>
        </p:nvSpPr>
        <p:spPr>
          <a:xfrm>
            <a:off x="7162800" y="4191000"/>
            <a:ext cx="1905000" cy="342900"/>
          </a:xfrm>
          <a:prstGeom prst="rect">
            <a:avLst/>
          </a:prstGeom>
          <a:noFill/>
          <a:ln/>
        </p:spPr>
        <p:txBody>
          <a:bodyPr wrap="square" lIns="0" tIns="0" rIns="0" bIns="0" rtlCol="0" anchor="ctr">
            <a:normAutofit/>
          </a:bodyPr>
          <a:lstStyle/>
          <a:p>
            <a:pPr algn="l" indent="0" marL="0">
              <a:buNone/>
            </a:pPr>
            <a:r>
              <a:rPr lang="de" altLang="en-US" sz="1130" b="1" dirty="0">
                <a:solidFill>
                  <a:srgbClr val="0E5E6F"/>
                </a:solidFill>
                <a:latin typeface="Arial" pitchFamily="34" charset="0"/>
                <a:ea typeface="Arial" pitchFamily="34" charset="-122"/>
                <a:cs typeface="Arial" pitchFamily="34" charset="-120"/>
              </a:rPr>
              <a:t>35 % günstiger</a:t>
            </a:r>
            <a:endParaRPr lang="de" sz="1130" dirty="0"/>
          </a:p>
        </p:txBody>
      </p:sp>
      <p:sp>
        <p:nvSpPr>
          <p:cNvPr id="24" name="Shape 22"/>
          <p:cNvSpPr/>
          <p:nvPr/>
        </p:nvSpPr>
        <p:spPr>
          <a:xfrm>
            <a:off x="9372600" y="2190750"/>
            <a:ext cx="2247900" cy="2857500"/>
          </a:xfrm>
          <a:prstGeom prst="roundRect">
            <a:avLst>
              <a:gd name="adj" fmla="val 3103"/>
            </a:avLst>
          </a:prstGeom>
          <a:solidFill>
            <a:srgbClr val="FFFFFF"/>
          </a:solidFill>
          <a:ln/>
        </p:spPr>
      </p:sp>
      <p:sp>
        <p:nvSpPr>
          <p:cNvPr id="25" name="Text 23"/>
          <p:cNvSpPr/>
          <p:nvPr/>
        </p:nvSpPr>
        <p:spPr>
          <a:xfrm>
            <a:off x="9563100" y="2419350"/>
            <a:ext cx="1905000" cy="323850"/>
          </a:xfrm>
          <a:prstGeom prst="rect">
            <a:avLst/>
          </a:prstGeom>
          <a:noFill/>
          <a:ln/>
        </p:spPr>
        <p:txBody>
          <a:bodyPr wrap="square" lIns="0" tIns="0" rIns="0" bIns="0" rtlCol="0" anchor="ctr">
            <a:normAutofit/>
          </a:bodyPr>
          <a:lstStyle/>
          <a:p>
            <a:pPr algn="l" indent="0" marL="0">
              <a:buNone/>
            </a:pPr>
            <a:r>
              <a:rPr lang="de" altLang="en-US" sz="1580" b="1" dirty="0">
                <a:solidFill>
                  <a:srgbClr val="0B2F37"/>
                </a:solidFill>
                <a:latin typeface="Arial" pitchFamily="34" charset="0"/>
                <a:ea typeface="Arial" pitchFamily="34" charset="-122"/>
                <a:cs typeface="Arial" pitchFamily="34" charset="-120"/>
              </a:rPr>
              <a:t>Lighthouse</a:t>
            </a:r>
            <a:endParaRPr lang="de" sz="1580" dirty="0"/>
          </a:p>
        </p:txBody>
      </p:sp>
      <p:sp>
        <p:nvSpPr>
          <p:cNvPr id="26" name="Text 24"/>
          <p:cNvSpPr/>
          <p:nvPr/>
        </p:nvSpPr>
        <p:spPr>
          <a:xfrm>
            <a:off x="9563100" y="2857500"/>
            <a:ext cx="1905000" cy="476250"/>
          </a:xfrm>
          <a:prstGeom prst="rect">
            <a:avLst/>
          </a:prstGeom>
          <a:noFill/>
          <a:ln/>
        </p:spPr>
        <p:txBody>
          <a:bodyPr wrap="square" lIns="0" tIns="0" rIns="0" bIns="0" rtlCol="0" anchor="ctr">
            <a:normAutofit/>
          </a:bodyPr>
          <a:lstStyle/>
          <a:p>
            <a:pPr algn="l" indent="0" marL="0">
              <a:buNone/>
            </a:pPr>
            <a:r>
              <a:rPr lang="de" altLang="en-US" sz="1950" b="1" dirty="0">
                <a:solidFill>
                  <a:srgbClr val="0E5E6F"/>
                </a:solidFill>
                <a:latin typeface="Arial" pitchFamily="34" charset="0"/>
                <a:ea typeface="Arial" pitchFamily="34" charset="-122"/>
                <a:cs typeface="Arial" pitchFamily="34" charset="-120"/>
              </a:rPr>
              <a:t>99 $ / Monat</a:t>
            </a:r>
            <a:endParaRPr lang="de" sz="1950" dirty="0"/>
          </a:p>
        </p:txBody>
      </p:sp>
      <p:sp>
        <p:nvSpPr>
          <p:cNvPr id="27" name="Text 25"/>
          <p:cNvSpPr/>
          <p:nvPr/>
        </p:nvSpPr>
        <p:spPr>
          <a:xfrm>
            <a:off x="9563100" y="3429000"/>
            <a:ext cx="1905000" cy="571500"/>
          </a:xfrm>
          <a:prstGeom prst="rect">
            <a:avLst/>
          </a:prstGeom>
          <a:noFill/>
          <a:ln/>
        </p:spPr>
        <p:txBody>
          <a:bodyPr wrap="square" lIns="0" tIns="0" rIns="0" bIns="0" rtlCol="0" anchor="t">
            <a:normAutofit/>
          </a:bodyPr>
          <a:lstStyle/>
          <a:p>
            <a:pPr algn="l" indent="0" marL="0">
              <a:buNone/>
            </a:pPr>
            <a:r>
              <a:rPr lang="de" altLang="en-US" sz="1200" dirty="0">
                <a:solidFill>
                  <a:srgbClr val="0B2F37"/>
                </a:solidFill>
                <a:latin typeface="Arial" pitchFamily="34" charset="0"/>
                <a:ea typeface="Arial" pitchFamily="34" charset="-122"/>
                <a:cs typeface="Arial" pitchFamily="34" charset="-120"/>
              </a:rPr>
              <a:t>9.000 Credits pro Monat</a:t>
            </a:r>
            <a:endParaRPr lang="de" sz="1200" dirty="0"/>
          </a:p>
        </p:txBody>
      </p:sp>
      <p:sp>
        <p:nvSpPr>
          <p:cNvPr id="28" name="Text 26"/>
          <p:cNvSpPr/>
          <p:nvPr/>
        </p:nvSpPr>
        <p:spPr>
          <a:xfrm>
            <a:off x="9563100" y="4191000"/>
            <a:ext cx="1905000" cy="342900"/>
          </a:xfrm>
          <a:prstGeom prst="rect">
            <a:avLst/>
          </a:prstGeom>
          <a:noFill/>
          <a:ln/>
        </p:spPr>
        <p:txBody>
          <a:bodyPr wrap="square" lIns="0" tIns="0" rIns="0" bIns="0" rtlCol="0" anchor="ctr">
            <a:normAutofit/>
          </a:bodyPr>
          <a:lstStyle/>
          <a:p>
            <a:pPr algn="l" indent="0" marL="0">
              <a:buNone/>
            </a:pPr>
            <a:r>
              <a:rPr lang="de" altLang="en-US" sz="1130" b="1" dirty="0">
                <a:solidFill>
                  <a:srgbClr val="0E5E6F"/>
                </a:solidFill>
                <a:latin typeface="Arial" pitchFamily="34" charset="0"/>
                <a:ea typeface="Arial" pitchFamily="34" charset="-122"/>
                <a:cs typeface="Arial" pitchFamily="34" charset="-120"/>
              </a:rPr>
              <a:t>45 % günstiger</a:t>
            </a:r>
            <a:endParaRPr lang="de" sz="1130" dirty="0"/>
          </a:p>
        </p:txBody>
      </p:sp>
      <p:sp>
        <p:nvSpPr>
          <p:cNvPr id="29" name="Text 27"/>
          <p:cNvSpPr/>
          <p:nvPr/>
        </p:nvSpPr>
        <p:spPr>
          <a:xfrm>
            <a:off x="609600" y="5334000"/>
            <a:ext cx="10953750" cy="381000"/>
          </a:xfrm>
          <a:prstGeom prst="rect">
            <a:avLst/>
          </a:prstGeom>
          <a:noFill/>
          <a:ln/>
        </p:spPr>
        <p:txBody>
          <a:bodyPr wrap="square" lIns="0" tIns="0" rIns="0" bIns="0" rtlCol="0" anchor="ctr">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Das Guthaben sinkt pro Minute gesprochener Zeit. Stille ist kostenlos. 10 Credits = 1 Minute Sprache, für 1 Sprache.</a:t>
            </a:r>
            <a:endParaRPr lang="de" sz="1200" dirty="0"/>
          </a:p>
        </p:txBody>
      </p:sp>
      <p:sp>
        <p:nvSpPr>
          <p:cNvPr id="30" name="Text 28"/>
          <p:cNvSpPr/>
          <p:nvPr/>
        </p:nvSpPr>
        <p:spPr>
          <a:xfrm>
            <a:off x="609600" y="5772150"/>
            <a:ext cx="10953750" cy="571500"/>
          </a:xfrm>
          <a:prstGeom prst="rect">
            <a:avLst/>
          </a:prstGeom>
          <a:noFill/>
          <a:ln/>
        </p:spPr>
        <p:txBody>
          <a:bodyPr wrap="square" lIns="0" tIns="0" rIns="0" bIns="0" rtlCol="0" anchor="t">
            <a:normAutofit/>
          </a:bodyPr>
          <a:lstStyle/>
          <a:p>
            <a:pPr algn="l" indent="0" marL="0">
              <a:buNone/>
            </a:pPr>
            <a:r>
              <a:rPr lang="de" altLang="en-US" sz="1200" dirty="0">
                <a:solidFill>
                  <a:srgbClr val="5E7378"/>
                </a:solidFill>
                <a:latin typeface="Arial" pitchFamily="34" charset="0"/>
                <a:ea typeface="Arial" pitchFamily="34" charset="-122"/>
                <a:cs typeface="Arial" pitchFamily="34" charset="-120"/>
              </a:rPr>
              <a:t>Bei Moscheen und gemeinnützigen Organisationen kann jeder, zum Beispiel ein Mitglied, als Unterstützung oder Sadaqa Guthaben aufladen.</a:t>
            </a:r>
            <a:endParaRPr lang="de" sz="1200" dirty="0"/>
          </a:p>
        </p:txBody>
      </p:sp>
      <p:sp>
        <p:nvSpPr>
          <p:cNvPr id="31" name="Text 29"/>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2" name="Text 30"/>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de" altLang="en-US" sz="1130" b="1" spc="100" kern="0" dirty="0">
                <a:solidFill>
                  <a:srgbClr val="0E5E6F"/>
                </a:solidFill>
                <a:latin typeface="Arial" pitchFamily="34" charset="0"/>
                <a:ea typeface="Arial" pitchFamily="34" charset="-122"/>
                <a:cs typeface="Arial" pitchFamily="34" charset="-120"/>
              </a:rPr>
              <a:t>FRAGEN</a:t>
            </a:r>
            <a:endParaRPr lang="de"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de" altLang="en-US" sz="2850" b="1" dirty="0">
                <a:solidFill>
                  <a:srgbClr val="0B2F37"/>
                </a:solidFill>
                <a:latin typeface="Arial" pitchFamily="34" charset="0"/>
                <a:ea typeface="Arial" pitchFamily="34" charset="-122"/>
                <a:cs typeface="Arial" pitchFamily="34" charset="-120"/>
              </a:rPr>
              <a:t>Was man uns fragt</a:t>
            </a:r>
            <a:endParaRPr lang="de"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14550"/>
            <a:ext cx="5372100" cy="2057400"/>
          </a:xfrm>
          <a:prstGeom prst="roundRect">
            <a:avLst>
              <a:gd name="adj" fmla="val 3704"/>
            </a:avLst>
          </a:prstGeom>
          <a:solidFill>
            <a:srgbClr val="FFFFFF"/>
          </a:solidFill>
          <a:ln/>
        </p:spPr>
      </p:sp>
      <p:sp>
        <p:nvSpPr>
          <p:cNvPr id="7" name="Text 5"/>
          <p:cNvSpPr/>
          <p:nvPr/>
        </p:nvSpPr>
        <p:spPr>
          <a:xfrm>
            <a:off x="838200" y="2286000"/>
            <a:ext cx="4914900" cy="381000"/>
          </a:xfrm>
          <a:prstGeom prst="rect">
            <a:avLst/>
          </a:prstGeom>
          <a:noFill/>
          <a:ln/>
        </p:spPr>
        <p:txBody>
          <a:bodyPr wrap="square" lIns="0" tIns="0" rIns="0" bIns="0" rtlCol="0" anchor="ctr">
            <a:normAutofit/>
          </a:bodyPr>
          <a:lstStyle/>
          <a:p>
            <a:pPr algn="l" indent="0" marL="0">
              <a:buNone/>
            </a:pPr>
            <a:r>
              <a:rPr lang="de" altLang="en-US" sz="1430" b="1" dirty="0">
                <a:solidFill>
                  <a:srgbClr val="0E5E6F"/>
                </a:solidFill>
                <a:latin typeface="Arial" pitchFamily="34" charset="0"/>
                <a:ea typeface="Arial" pitchFamily="34" charset="-122"/>
                <a:cs typeface="Arial" pitchFamily="34" charset="-120"/>
              </a:rPr>
              <a:t>Was brauchen wir?</a:t>
            </a:r>
            <a:endParaRPr lang="de" sz="1430" dirty="0"/>
          </a:p>
        </p:txBody>
      </p:sp>
      <p:sp>
        <p:nvSpPr>
          <p:cNvPr id="8" name="Text 6"/>
          <p:cNvSpPr/>
          <p:nvPr/>
        </p:nvSpPr>
        <p:spPr>
          <a:xfrm>
            <a:off x="838200" y="2705100"/>
            <a:ext cx="4914900" cy="1333500"/>
          </a:xfrm>
          <a:prstGeom prst="rect">
            <a:avLst/>
          </a:prstGeom>
          <a:noFill/>
          <a:ln/>
        </p:spPr>
        <p:txBody>
          <a:bodyPr wrap="square" lIns="0" tIns="0" rIns="0" bIns="0" rtlCol="0" anchor="t">
            <a:normAutofit/>
          </a:bodyPr>
          <a:lstStyle/>
          <a:p>
            <a:pPr algn="l" indent="0" marL="0">
              <a:buNone/>
            </a:pPr>
            <a:r>
              <a:rPr lang="de" altLang="en-US" sz="1050" dirty="0">
                <a:solidFill>
                  <a:srgbClr val="5E7378"/>
                </a:solidFill>
                <a:latin typeface="Arial" pitchFamily="34" charset="0"/>
                <a:ea typeface="Arial" pitchFamily="34" charset="-122"/>
                <a:cs typeface="Arial" pitchFamily="34" charset="-120"/>
              </a:rPr>
              <a:t>Ein Handy in der Nähe der sprechenden Person, mit Internetverbindung, und ein kabelloses Ansteckmikrofon, das sie trägt, zum Beispiel das Hollyland Lark M2S (etwa 100 €). Ein Fernseher ist optional, denn die Menschen lesen die Übersetzung auf ihrem eigenen Handy. Wenn Sie möchten, können Sie sie auch auf einem Fernseher oder Bildschirm im Raum zeigen.</a:t>
            </a:r>
            <a:endParaRPr lang="de" sz="1050" dirty="0"/>
          </a:p>
        </p:txBody>
      </p:sp>
      <p:sp>
        <p:nvSpPr>
          <p:cNvPr id="9" name="Shape 7"/>
          <p:cNvSpPr/>
          <p:nvPr/>
        </p:nvSpPr>
        <p:spPr>
          <a:xfrm>
            <a:off x="6210300" y="2114550"/>
            <a:ext cx="5372100" cy="2057400"/>
          </a:xfrm>
          <a:prstGeom prst="roundRect">
            <a:avLst>
              <a:gd name="adj" fmla="val 3704"/>
            </a:avLst>
          </a:prstGeom>
          <a:solidFill>
            <a:srgbClr val="FFFFFF"/>
          </a:solidFill>
          <a:ln/>
        </p:spPr>
      </p:sp>
      <p:sp>
        <p:nvSpPr>
          <p:cNvPr id="10" name="Text 8"/>
          <p:cNvSpPr/>
          <p:nvPr/>
        </p:nvSpPr>
        <p:spPr>
          <a:xfrm>
            <a:off x="6438900" y="2286000"/>
            <a:ext cx="4914900" cy="381000"/>
          </a:xfrm>
          <a:prstGeom prst="rect">
            <a:avLst/>
          </a:prstGeom>
          <a:noFill/>
          <a:ln/>
        </p:spPr>
        <p:txBody>
          <a:bodyPr wrap="square" lIns="0" tIns="0" rIns="0" bIns="0" rtlCol="0" anchor="ctr">
            <a:normAutofit/>
          </a:bodyPr>
          <a:lstStyle/>
          <a:p>
            <a:pPr algn="l" indent="0" marL="0">
              <a:buNone/>
            </a:pPr>
            <a:r>
              <a:rPr lang="de" altLang="en-US" sz="1430" b="1" dirty="0">
                <a:solidFill>
                  <a:srgbClr val="0E5E6F"/>
                </a:solidFill>
                <a:latin typeface="Arial" pitchFamily="34" charset="0"/>
                <a:ea typeface="Arial" pitchFamily="34" charset="-122"/>
                <a:cs typeface="Arial" pitchFamily="34" charset="-120"/>
              </a:rPr>
              <a:t>Warum ein Funkmikrofon?</a:t>
            </a:r>
            <a:endParaRPr lang="de" sz="1430" dirty="0"/>
          </a:p>
        </p:txBody>
      </p:sp>
      <p:sp>
        <p:nvSpPr>
          <p:cNvPr id="11" name="Text 9"/>
          <p:cNvSpPr/>
          <p:nvPr/>
        </p:nvSpPr>
        <p:spPr>
          <a:xfrm>
            <a:off x="6438900" y="2705100"/>
            <a:ext cx="4914900" cy="1333500"/>
          </a:xfrm>
          <a:prstGeom prst="rect">
            <a:avLst/>
          </a:prstGeom>
          <a:noFill/>
          <a:ln/>
        </p:spPr>
        <p:txBody>
          <a:bodyPr wrap="square" lIns="0" tIns="0" rIns="0" bIns="0" rtlCol="0" anchor="t">
            <a:normAutofit/>
          </a:bodyPr>
          <a:lstStyle/>
          <a:p>
            <a:pPr algn="l" indent="0" marL="0">
              <a:buNone/>
            </a:pPr>
            <a:r>
              <a:rPr lang="de" altLang="en-US" sz="1050" dirty="0">
                <a:solidFill>
                  <a:srgbClr val="5E7378"/>
                </a:solidFill>
                <a:latin typeface="Arial" pitchFamily="34" charset="0"/>
                <a:ea typeface="Arial" pitchFamily="34" charset="-122"/>
                <a:cs typeface="Arial" pitchFamily="34" charset="-120"/>
              </a:rPr>
              <a:t>Das Mikrofon sitzt am Kragen, nah am Mund, so nimmt das Handy die Stimme trotz der Geräusche im Raum auf. Der Empfänger wird an das Handy angeschlossen, Ihre Tonanlage bleibt also, wie sie ist.</a:t>
            </a:r>
            <a:endParaRPr lang="de" sz="1050" dirty="0"/>
          </a:p>
        </p:txBody>
      </p:sp>
      <p:sp>
        <p:nvSpPr>
          <p:cNvPr id="12" name="Shape 10"/>
          <p:cNvSpPr/>
          <p:nvPr/>
        </p:nvSpPr>
        <p:spPr>
          <a:xfrm>
            <a:off x="609600" y="4362450"/>
            <a:ext cx="5372100" cy="2057400"/>
          </a:xfrm>
          <a:prstGeom prst="roundRect">
            <a:avLst>
              <a:gd name="adj" fmla="val 3704"/>
            </a:avLst>
          </a:prstGeom>
          <a:solidFill>
            <a:srgbClr val="FFFFFF"/>
          </a:solidFill>
          <a:ln/>
        </p:spPr>
      </p:sp>
      <p:sp>
        <p:nvSpPr>
          <p:cNvPr id="13" name="Text 11"/>
          <p:cNvSpPr/>
          <p:nvPr/>
        </p:nvSpPr>
        <p:spPr>
          <a:xfrm>
            <a:off x="838200" y="4533900"/>
            <a:ext cx="4914900" cy="381000"/>
          </a:xfrm>
          <a:prstGeom prst="rect">
            <a:avLst/>
          </a:prstGeom>
          <a:noFill/>
          <a:ln/>
        </p:spPr>
        <p:txBody>
          <a:bodyPr wrap="square" lIns="0" tIns="0" rIns="0" bIns="0" rtlCol="0" anchor="ctr">
            <a:normAutofit/>
          </a:bodyPr>
          <a:lstStyle/>
          <a:p>
            <a:pPr algn="l" indent="0" marL="0">
              <a:buNone/>
            </a:pPr>
            <a:r>
              <a:rPr lang="de" altLang="en-US" sz="1430" b="1" dirty="0">
                <a:solidFill>
                  <a:srgbClr val="0E5E6F"/>
                </a:solidFill>
                <a:latin typeface="Arial" pitchFamily="34" charset="0"/>
                <a:ea typeface="Arial" pitchFamily="34" charset="-122"/>
                <a:cs typeface="Arial" pitchFamily="34" charset="-120"/>
              </a:rPr>
              <a:t>Wie sehen die Menschen im Raum die Übersetzung?</a:t>
            </a:r>
            <a:endParaRPr lang="de" sz="1430" dirty="0"/>
          </a:p>
        </p:txBody>
      </p:sp>
      <p:sp>
        <p:nvSpPr>
          <p:cNvPr id="14" name="Text 12"/>
          <p:cNvSpPr/>
          <p:nvPr/>
        </p:nvSpPr>
        <p:spPr>
          <a:xfrm>
            <a:off x="838200" y="4953000"/>
            <a:ext cx="4914900" cy="1333500"/>
          </a:xfrm>
          <a:prstGeom prst="rect">
            <a:avLst/>
          </a:prstGeom>
          <a:noFill/>
          <a:ln/>
        </p:spPr>
        <p:txBody>
          <a:bodyPr wrap="square" lIns="0" tIns="0" rIns="0" bIns="0" rtlCol="0" anchor="t">
            <a:normAutofit/>
          </a:bodyPr>
          <a:lstStyle/>
          <a:p>
            <a:pPr algn="l" indent="0" marL="0">
              <a:buNone/>
            </a:pPr>
            <a:r>
              <a:rPr lang="de" altLang="en-US" sz="1050" dirty="0">
                <a:solidFill>
                  <a:srgbClr val="5E7378"/>
                </a:solidFill>
                <a:latin typeface="Arial" pitchFamily="34" charset="0"/>
                <a:ea typeface="Arial" pitchFamily="34" charset="-122"/>
                <a:cs typeface="Arial" pitchFamily="34" charset="-120"/>
              </a:rPr>
              <a:t>Sie scannen einen QR-Code mit der Handykamera, auf einem Plakat am Eingang oder auf dem Fernseher, falls vorhanden. Sie können ihnen auch einen Link senden. Niemand muss eine App installieren oder ein Konto erstellen.</a:t>
            </a:r>
            <a:endParaRPr lang="de" sz="1050" dirty="0"/>
          </a:p>
        </p:txBody>
      </p:sp>
      <p:sp>
        <p:nvSpPr>
          <p:cNvPr id="15" name="Shape 13"/>
          <p:cNvSpPr/>
          <p:nvPr/>
        </p:nvSpPr>
        <p:spPr>
          <a:xfrm>
            <a:off x="6210300" y="4362450"/>
            <a:ext cx="5372100" cy="2057400"/>
          </a:xfrm>
          <a:prstGeom prst="roundRect">
            <a:avLst>
              <a:gd name="adj" fmla="val 3704"/>
            </a:avLst>
          </a:prstGeom>
          <a:solidFill>
            <a:srgbClr val="FFFFFF"/>
          </a:solidFill>
          <a:ln/>
        </p:spPr>
      </p:sp>
      <p:sp>
        <p:nvSpPr>
          <p:cNvPr id="16" name="Text 14"/>
          <p:cNvSpPr/>
          <p:nvPr/>
        </p:nvSpPr>
        <p:spPr>
          <a:xfrm>
            <a:off x="6438900" y="4533900"/>
            <a:ext cx="4914900" cy="381000"/>
          </a:xfrm>
          <a:prstGeom prst="rect">
            <a:avLst/>
          </a:prstGeom>
          <a:noFill/>
          <a:ln/>
        </p:spPr>
        <p:txBody>
          <a:bodyPr wrap="square" lIns="0" tIns="0" rIns="0" bIns="0" rtlCol="0" anchor="ctr">
            <a:normAutofit/>
          </a:bodyPr>
          <a:lstStyle/>
          <a:p>
            <a:pPr algn="l" indent="0" marL="0">
              <a:buNone/>
            </a:pPr>
            <a:r>
              <a:rPr lang="de" altLang="en-US" sz="1430" b="1" dirty="0">
                <a:solidFill>
                  <a:srgbClr val="0E5E6F"/>
                </a:solidFill>
                <a:latin typeface="Arial" pitchFamily="34" charset="0"/>
                <a:ea typeface="Arial" pitchFamily="34" charset="-122"/>
                <a:cs typeface="Arial" pitchFamily="34" charset="-120"/>
              </a:rPr>
              <a:t>Welche Sprachen können wir anbieten?</a:t>
            </a:r>
            <a:endParaRPr lang="de" sz="1430" dirty="0"/>
          </a:p>
        </p:txBody>
      </p:sp>
      <p:sp>
        <p:nvSpPr>
          <p:cNvPr id="17" name="Text 15"/>
          <p:cNvSpPr/>
          <p:nvPr/>
        </p:nvSpPr>
        <p:spPr>
          <a:xfrm>
            <a:off x="6438900" y="4953000"/>
            <a:ext cx="4914900" cy="1333500"/>
          </a:xfrm>
          <a:prstGeom prst="rect">
            <a:avLst/>
          </a:prstGeom>
          <a:noFill/>
          <a:ln/>
        </p:spPr>
        <p:txBody>
          <a:bodyPr wrap="square" lIns="0" tIns="0" rIns="0" bIns="0" rtlCol="0" anchor="t">
            <a:normAutofit/>
          </a:bodyPr>
          <a:lstStyle/>
          <a:p>
            <a:pPr algn="l" indent="0" marL="0">
              <a:buNone/>
            </a:pPr>
            <a:r>
              <a:rPr lang="de" altLang="en-US" sz="1050" dirty="0">
                <a:solidFill>
                  <a:srgbClr val="5E7378"/>
                </a:solidFill>
                <a:latin typeface="Arial" pitchFamily="34" charset="0"/>
                <a:ea typeface="Arial" pitchFamily="34" charset="-122"/>
                <a:cs typeface="Arial" pitchFamily="34" charset="-120"/>
              </a:rPr>
              <a:t>Die App kann in mehr als 100 Sprachen übersetzen.</a:t>
            </a:r>
            <a:endParaRPr lang="de" sz="1050" dirty="0"/>
          </a:p>
        </p:txBody>
      </p:sp>
      <p:sp>
        <p:nvSpPr>
          <p:cNvPr id="18" name="Text 16"/>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7"/>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8343D"/>
          </a:solidFill>
          <a:ln/>
        </p:spPr>
      </p:sp>
      <p:sp>
        <p:nvSpPr>
          <p:cNvPr id="3" name="Text 1"/>
          <p:cNvSpPr/>
          <p:nvPr/>
        </p:nvSpPr>
        <p:spPr>
          <a:xfrm>
            <a:off x="1333500" y="1143000"/>
            <a:ext cx="9525000" cy="1238250"/>
          </a:xfrm>
          <a:prstGeom prst="rect">
            <a:avLst/>
          </a:prstGeom>
          <a:noFill/>
          <a:ln/>
        </p:spPr>
        <p:txBody>
          <a:bodyPr wrap="square" lIns="0" tIns="0" rIns="0" bIns="0" rtlCol="0" anchor="ctr">
            <a:normAutofit/>
          </a:bodyPr>
          <a:lstStyle/>
          <a:p>
            <a:pPr algn="ctr" indent="0" marL="0">
              <a:buNone/>
            </a:pPr>
            <a:r>
              <a:rPr lang="de" altLang="en-US" sz="3600" b="1" dirty="0">
                <a:solidFill>
                  <a:srgbClr val="FFFFFF"/>
                </a:solidFill>
                <a:latin typeface="Arial" pitchFamily="34" charset="0"/>
                <a:ea typeface="Arial" pitchFamily="34" charset="-122"/>
                <a:cs typeface="Arial" pitchFamily="34" charset="-120"/>
              </a:rPr>
              <a:t>Damit alle im Raum verstehen</a:t>
            </a:r>
            <a:endParaRPr lang="de" sz="3600" dirty="0"/>
          </a:p>
        </p:txBody>
      </p:sp>
      <p:sp>
        <p:nvSpPr>
          <p:cNvPr id="4" name="Shape 2"/>
          <p:cNvSpPr/>
          <p:nvPr/>
        </p:nvSpPr>
        <p:spPr>
          <a:xfrm>
            <a:off x="1809750" y="2857500"/>
            <a:ext cx="4095750" cy="1428750"/>
          </a:xfrm>
          <a:prstGeom prst="roundRect">
            <a:avLst>
              <a:gd name="adj" fmla="val 8533"/>
            </a:avLst>
          </a:prstGeom>
          <a:solidFill>
            <a:srgbClr val="0B4C59"/>
          </a:solidFill>
          <a:ln/>
        </p:spPr>
      </p:sp>
      <p:sp>
        <p:nvSpPr>
          <p:cNvPr id="5" name="Text 3"/>
          <p:cNvSpPr/>
          <p:nvPr/>
        </p:nvSpPr>
        <p:spPr>
          <a:xfrm>
            <a:off x="2000250" y="3067050"/>
            <a:ext cx="3714750" cy="323850"/>
          </a:xfrm>
          <a:prstGeom prst="rect">
            <a:avLst/>
          </a:prstGeom>
          <a:noFill/>
          <a:ln/>
        </p:spPr>
        <p:txBody>
          <a:bodyPr wrap="square" lIns="0" tIns="0" rIns="0" bIns="0" rtlCol="0" anchor="ctr">
            <a:normAutofit/>
          </a:bodyPr>
          <a:lstStyle/>
          <a:p>
            <a:pPr algn="ctr" indent="0" marL="0">
              <a:buNone/>
            </a:pPr>
            <a:r>
              <a:rPr lang="de" altLang="en-US" sz="1350" dirty="0">
                <a:solidFill>
                  <a:srgbClr val="BFD3D6"/>
                </a:solidFill>
                <a:latin typeface="Arial" pitchFamily="34" charset="0"/>
                <a:ea typeface="Arial" pitchFamily="34" charset="-122"/>
                <a:cs typeface="Arial" pitchFamily="34" charset="-120"/>
              </a:rPr>
              <a:t>Jetzt live ansehen</a:t>
            </a:r>
            <a:endParaRPr lang="de" sz="1350" dirty="0"/>
          </a:p>
        </p:txBody>
      </p:sp>
      <p:sp>
        <p:nvSpPr>
          <p:cNvPr id="6" name="Text 4"/>
          <p:cNvSpPr/>
          <p:nvPr/>
        </p:nvSpPr>
        <p:spPr>
          <a:xfrm>
            <a:off x="2000250" y="3486150"/>
            <a:ext cx="3714750" cy="381000"/>
          </a:xfrm>
          <a:prstGeom prst="rect">
            <a:avLst/>
          </a:prstGeom>
          <a:noFill/>
          <a:ln/>
        </p:spPr>
        <p:txBody>
          <a:bodyPr wrap="square" lIns="0" tIns="0" rIns="0" bIns="0" rtlCol="0" anchor="ctr">
            <a:normAutofit/>
          </a:bodyPr>
          <a:lstStyle/>
          <a:p>
            <a:pPr algn="ctr" indent="0" marL="0">
              <a:buNone/>
            </a:pPr>
            <a:r>
              <a:rPr lang="de" altLang="en-US" sz="1650" b="1" dirty="0">
                <a:solidFill>
                  <a:srgbClr val="FFFFFF"/>
                </a:solidFill>
                <a:latin typeface="Arial" pitchFamily="34" charset="0"/>
                <a:ea typeface="Arial" pitchFamily="34" charset="-122"/>
                <a:cs typeface="Arial" pitchFamily="34" charset="-120"/>
              </a:rPr>
              <a:t>app.livekhutbah.com/m/demo</a:t>
            </a:r>
            <a:endParaRPr lang="de" sz="1650" dirty="0"/>
          </a:p>
        </p:txBody>
      </p:sp>
      <p:sp>
        <p:nvSpPr>
          <p:cNvPr id="7" name="Shape 5"/>
          <p:cNvSpPr/>
          <p:nvPr/>
        </p:nvSpPr>
        <p:spPr>
          <a:xfrm>
            <a:off x="6286500" y="2857500"/>
            <a:ext cx="4095750" cy="1428750"/>
          </a:xfrm>
          <a:prstGeom prst="roundRect">
            <a:avLst>
              <a:gd name="adj" fmla="val 8533"/>
            </a:avLst>
          </a:prstGeom>
          <a:solidFill>
            <a:srgbClr val="0B4C59"/>
          </a:solidFill>
          <a:ln/>
        </p:spPr>
      </p:sp>
      <p:sp>
        <p:nvSpPr>
          <p:cNvPr id="8" name="Text 6"/>
          <p:cNvSpPr/>
          <p:nvPr/>
        </p:nvSpPr>
        <p:spPr>
          <a:xfrm>
            <a:off x="6477000" y="3067050"/>
            <a:ext cx="3714750" cy="323850"/>
          </a:xfrm>
          <a:prstGeom prst="rect">
            <a:avLst/>
          </a:prstGeom>
          <a:noFill/>
          <a:ln/>
        </p:spPr>
        <p:txBody>
          <a:bodyPr wrap="square" lIns="0" tIns="0" rIns="0" bIns="0" rtlCol="0" anchor="ctr">
            <a:normAutofit/>
          </a:bodyPr>
          <a:lstStyle/>
          <a:p>
            <a:pPr algn="ctr" indent="0" marL="0">
              <a:buNone/>
            </a:pPr>
            <a:r>
              <a:rPr lang="de" altLang="en-US" sz="1350" dirty="0">
                <a:solidFill>
                  <a:srgbClr val="BFD3D6"/>
                </a:solidFill>
                <a:latin typeface="Arial" pitchFamily="34" charset="0"/>
                <a:ea typeface="Arial" pitchFamily="34" charset="-122"/>
                <a:cs typeface="Arial" pitchFamily="34" charset="-120"/>
              </a:rPr>
              <a:t>Konto erstellen</a:t>
            </a:r>
            <a:endParaRPr lang="de" sz="1350" dirty="0"/>
          </a:p>
        </p:txBody>
      </p:sp>
      <p:sp>
        <p:nvSpPr>
          <p:cNvPr id="9" name="Text 7"/>
          <p:cNvSpPr/>
          <p:nvPr/>
        </p:nvSpPr>
        <p:spPr>
          <a:xfrm>
            <a:off x="6477000" y="3486150"/>
            <a:ext cx="3714750" cy="381000"/>
          </a:xfrm>
          <a:prstGeom prst="rect">
            <a:avLst/>
          </a:prstGeom>
          <a:noFill/>
          <a:ln/>
        </p:spPr>
        <p:txBody>
          <a:bodyPr wrap="square" lIns="0" tIns="0" rIns="0" bIns="0" rtlCol="0" anchor="ctr">
            <a:normAutofit/>
          </a:bodyPr>
          <a:lstStyle/>
          <a:p>
            <a:pPr algn="ctr" indent="0" marL="0">
              <a:buNone/>
            </a:pPr>
            <a:r>
              <a:rPr lang="de" altLang="en-US" sz="1650" b="1" dirty="0">
                <a:solidFill>
                  <a:srgbClr val="FFFFFF"/>
                </a:solidFill>
                <a:latin typeface="Arial" pitchFamily="34" charset="0"/>
                <a:ea typeface="Arial" pitchFamily="34" charset="-122"/>
                <a:cs typeface="Arial" pitchFamily="34" charset="-120"/>
              </a:rPr>
              <a:t>livekhutbah.com</a:t>
            </a:r>
            <a:endParaRPr lang="de" sz="1650" dirty="0"/>
          </a:p>
        </p:txBody>
      </p:sp>
      <p:sp>
        <p:nvSpPr>
          <p:cNvPr id="10" name="Text 8"/>
          <p:cNvSpPr/>
          <p:nvPr/>
        </p:nvSpPr>
        <p:spPr>
          <a:xfrm>
            <a:off x="1333500" y="4762500"/>
            <a:ext cx="9525000" cy="323850"/>
          </a:xfrm>
          <a:prstGeom prst="rect">
            <a:avLst/>
          </a:prstGeom>
          <a:noFill/>
          <a:ln/>
        </p:spPr>
        <p:txBody>
          <a:bodyPr wrap="square" lIns="0" tIns="0" rIns="0" bIns="0" rtlCol="0" anchor="ctr">
            <a:normAutofit/>
          </a:bodyPr>
          <a:lstStyle/>
          <a:p>
            <a:pPr algn="ctr" indent="0" marL="0">
              <a:buNone/>
            </a:pPr>
            <a:r>
              <a:rPr lang="de" altLang="en-US" sz="1350" dirty="0">
                <a:solidFill>
                  <a:srgbClr val="BFD3D6"/>
                </a:solidFill>
                <a:latin typeface="Arial" pitchFamily="34" charset="0"/>
                <a:ea typeface="Arial" pitchFamily="34" charset="-122"/>
                <a:cs typeface="Arial" pitchFamily="34" charset="-120"/>
              </a:rPr>
              <a:t>Fragen? Schreiben Sie mir</a:t>
            </a:r>
            <a:endParaRPr lang="de" sz="1350" dirty="0"/>
          </a:p>
        </p:txBody>
      </p:sp>
      <p:sp>
        <p:nvSpPr>
          <p:cNvPr id="11" name="Text 9"/>
          <p:cNvSpPr/>
          <p:nvPr/>
        </p:nvSpPr>
        <p:spPr>
          <a:xfrm>
            <a:off x="1333500" y="5143500"/>
            <a:ext cx="9525000" cy="419100"/>
          </a:xfrm>
          <a:prstGeom prst="rect">
            <a:avLst/>
          </a:prstGeom>
          <a:noFill/>
          <a:ln/>
        </p:spPr>
        <p:txBody>
          <a:bodyPr wrap="square" lIns="0" tIns="0" rIns="0" bIns="0" rtlCol="0" anchor="ctr">
            <a:normAutofit/>
          </a:bodyPr>
          <a:lstStyle/>
          <a:p>
            <a:pPr algn="ctr" indent="0" marL="0">
              <a:buNone/>
            </a:pPr>
            <a:r>
              <a:rPr lang="de" altLang="en-US" sz="1950" b="1" dirty="0">
                <a:solidFill>
                  <a:srgbClr val="F0A574"/>
                </a:solidFill>
                <a:latin typeface="Arial" pitchFamily="34" charset="0"/>
                <a:ea typeface="Arial" pitchFamily="34" charset="-122"/>
                <a:cs typeface="Arial" pitchFamily="34" charset="-120"/>
              </a:rPr>
              <a:t>sam@livekhutbah.com</a:t>
            </a:r>
            <a:endParaRPr lang="de" sz="1950" dirty="0"/>
          </a:p>
        </p:txBody>
      </p:sp>
      <p:sp>
        <p:nvSpPr>
          <p:cNvPr id="12" name="Text 10"/>
          <p:cNvSpPr/>
          <p:nvPr/>
        </p:nvSpPr>
        <p:spPr>
          <a:xfrm>
            <a:off x="1333500" y="5657850"/>
            <a:ext cx="9525000" cy="285750"/>
          </a:xfrm>
          <a:prstGeom prst="rect">
            <a:avLst/>
          </a:prstGeom>
          <a:noFill/>
          <a:ln/>
        </p:spPr>
        <p:txBody>
          <a:bodyPr wrap="square" lIns="0" tIns="0" rIns="0" bIns="0" rtlCol="0" anchor="ctr">
            <a:normAutofit/>
          </a:bodyPr>
          <a:lstStyle/>
          <a:p>
            <a:pPr algn="ctr" indent="0" marL="0">
              <a:buNone/>
            </a:pPr>
            <a:r>
              <a:rPr lang="de" altLang="en-US" sz="1200" dirty="0">
                <a:solidFill>
                  <a:srgbClr val="BFD3D6"/>
                </a:solidFill>
                <a:latin typeface="Arial" pitchFamily="34" charset="0"/>
                <a:ea typeface="Arial" pitchFamily="34" charset="-122"/>
                <a:cs typeface="Arial" pitchFamily="34" charset="-120"/>
              </a:rPr>
              <a:t>Sam, Gründer von LiveKhutbah</a:t>
            </a:r>
            <a:endParaRPr lang="de"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LiveKhutbah</dc:title>
  <dc:subject>PptxGenJS Presentation</dc:subject>
  <dc:creator>PptxGenJS</dc:creator>
  <cp:lastModifiedBy>PptxGenJS</cp:lastModifiedBy>
  <cp:revision>1</cp:revision>
  <dcterms:created xsi:type="dcterms:W3CDTF">2026-10-11T14:36:30Z</dcterms:created>
  <dcterms:modified xsi:type="dcterms:W3CDTF">2026-10-11T14:36:30Z</dcterms:modified>
</cp:coreProperties>
</file>