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pic>
        <p:nvPicPr>
          <p:cNvPr id="3" name="Image 0" descr="/var/folders/1z/crfbntg115l2c0hhbc4fqsmr0000gn/T/deck-GUZQtc/logo.png">    </p:cNvPr>
          <p:cNvPicPr>
            <a:picLocks noChangeAspect="1"/>
          </p:cNvPicPr>
          <p:nvPr/>
        </p:nvPicPr>
        <p:blipFill>
          <a:blip r:embed="rId1"/>
          <a:stretch>
            <a:fillRect/>
          </a:stretch>
        </p:blipFill>
        <p:spPr>
          <a:xfrm>
            <a:off x="609600" y="609600"/>
            <a:ext cx="2095500" cy="438150"/>
          </a:xfrm>
          <a:prstGeom prst="rect">
            <a:avLst/>
          </a:prstGeom>
        </p:spPr>
      </p:pic>
      <p:sp>
        <p:nvSpPr>
          <p:cNvPr id="4" name="Text 1"/>
          <p:cNvSpPr/>
          <p:nvPr/>
        </p:nvSpPr>
        <p:spPr>
          <a:xfrm>
            <a:off x="609600" y="1809750"/>
            <a:ext cx="4953000" cy="2095500"/>
          </a:xfrm>
          <a:prstGeom prst="rect">
            <a:avLst/>
          </a:prstGeom>
          <a:noFill/>
          <a:ln/>
        </p:spPr>
        <p:txBody>
          <a:bodyPr wrap="square" lIns="0" tIns="0" rIns="0" bIns="0" rtlCol="0" anchor="t">
            <a:normAutofit/>
          </a:bodyPr>
          <a:lstStyle/>
          <a:p>
            <a:pPr algn="l" indent="0" marL="0">
              <a:buNone/>
            </a:pPr>
            <a:r>
              <a:rPr lang="es" altLang="en-US" sz="3750" b="1" dirty="0">
                <a:solidFill>
                  <a:srgbClr val="0B2F37"/>
                </a:solidFill>
                <a:latin typeface="Arial" pitchFamily="34" charset="0"/>
                <a:ea typeface="Arial" pitchFamily="34" charset="-122"/>
                <a:cs typeface="Arial" pitchFamily="34" charset="-120"/>
              </a:rPr>
              <a:t>Jutbas, clases y charlas traducidas en directo</a:t>
            </a:r>
            <a:endParaRPr lang="es" sz="3750" dirty="0"/>
          </a:p>
        </p:txBody>
      </p:sp>
      <p:sp>
        <p:nvSpPr>
          <p:cNvPr id="5" name="Text 2"/>
          <p:cNvSpPr/>
          <p:nvPr/>
        </p:nvSpPr>
        <p:spPr>
          <a:xfrm>
            <a:off x="609600" y="4095750"/>
            <a:ext cx="4762500" cy="1333500"/>
          </a:xfrm>
          <a:prstGeom prst="rect">
            <a:avLst/>
          </a:prstGeom>
          <a:noFill/>
          <a:ln/>
        </p:spPr>
        <p:txBody>
          <a:bodyPr wrap="square" lIns="0" tIns="0" rIns="0" bIns="0" rtlCol="0" anchor="t">
            <a:normAutofit/>
          </a:bodyPr>
          <a:lstStyle/>
          <a:p>
            <a:pPr algn="l" indent="0" marL="0">
              <a:buNone/>
            </a:pPr>
            <a:r>
              <a:rPr lang="es" altLang="en-US" sz="1500" dirty="0">
                <a:solidFill>
                  <a:srgbClr val="5E7378"/>
                </a:solidFill>
                <a:latin typeface="Arial" pitchFamily="34" charset="0"/>
                <a:ea typeface="Arial" pitchFamily="34" charset="-122"/>
                <a:cs typeface="Arial" pitchFamily="34" charset="-120"/>
              </a:rPr>
              <a:t>Quien habla, habla. Todos en la sala lo siguen en directo en su propio teléfono, en su idioma. De cualquier idioma a más de 100.</a:t>
            </a:r>
            <a:endParaRPr lang="es" sz="1500" dirty="0"/>
          </a:p>
        </p:txBody>
      </p:sp>
      <p:sp>
        <p:nvSpPr>
          <p:cNvPr id="6" name="Text 3"/>
          <p:cNvSpPr/>
          <p:nvPr/>
        </p:nvSpPr>
        <p:spPr>
          <a:xfrm>
            <a:off x="609600" y="5715000"/>
            <a:ext cx="5715000" cy="381000"/>
          </a:xfrm>
          <a:prstGeom prst="rect">
            <a:avLst/>
          </a:prstGeom>
          <a:noFill/>
          <a:ln/>
        </p:spPr>
        <p:txBody>
          <a:bodyPr wrap="square" lIns="0" tIns="0" rIns="0" bIns="0" rtlCol="0" anchor="ctr">
            <a:normAutofit/>
          </a:bodyPr>
          <a:lstStyle/>
          <a:p>
            <a:pPr algn="l" indent="0" marL="0">
              <a:buNone/>
            </a:pPr>
            <a:r>
              <a:rPr lang="es" altLang="en-US" sz="1650" b="1" dirty="0">
                <a:solidFill>
                  <a:srgbClr val="0E5E6F"/>
                </a:solidFill>
                <a:latin typeface="Arial" pitchFamily="34" charset="0"/>
                <a:ea typeface="Arial" pitchFamily="34" charset="-122"/>
                <a:cs typeface="Arial" pitchFamily="34" charset="-120"/>
              </a:rPr>
              <a:t>livekhutbah.com</a:t>
            </a:r>
            <a:endParaRPr lang="es" sz="1650" dirty="0"/>
          </a:p>
        </p:txBody>
      </p:sp>
      <p:pic>
        <p:nvPicPr>
          <p:cNvPr id="7" name="Image 1" descr="/var/folders/1z/crfbntg115l2c0hhbc4fqsmr0000gn/T/deck-GUZQtc/how-es-3.jpg">    </p:cNvPr>
          <p:cNvPicPr>
            <a:picLocks noChangeAspect="1"/>
          </p:cNvPicPr>
          <p:nvPr/>
        </p:nvPicPr>
        <p:blipFill>
          <a:blip r:embed="rId2"/>
          <a:stretch>
            <a:fillRect/>
          </a:stretch>
        </p:blipFill>
        <p:spPr>
          <a:xfrm>
            <a:off x="5762625" y="0"/>
            <a:ext cx="642937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EL RETO</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No todos en la sala entienden lo que se dice</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47900"/>
            <a:ext cx="76200" cy="819150"/>
          </a:xfrm>
          <a:prstGeom prst="roundRect">
            <a:avLst>
              <a:gd name="adj" fmla="val 600000"/>
            </a:avLst>
          </a:prstGeom>
          <a:solidFill>
            <a:srgbClr val="E07A3F"/>
          </a:solidFill>
          <a:ln/>
        </p:spPr>
      </p:sp>
      <p:sp>
        <p:nvSpPr>
          <p:cNvPr id="7" name="Text 5"/>
          <p:cNvSpPr/>
          <p:nvPr/>
        </p:nvSpPr>
        <p:spPr>
          <a:xfrm>
            <a:off x="914400" y="2209800"/>
            <a:ext cx="10477500" cy="342900"/>
          </a:xfrm>
          <a:prstGeom prst="rect">
            <a:avLst/>
          </a:prstGeom>
          <a:noFill/>
          <a:ln/>
        </p:spPr>
        <p:txBody>
          <a:bodyPr wrap="square" lIns="0" tIns="0" rIns="0" bIns="0" rtlCol="0" anchor="ctr">
            <a:normAutofit/>
          </a:bodyPr>
          <a:lstStyle/>
          <a:p>
            <a:pPr algn="l" indent="0" marL="0">
              <a:buNone/>
            </a:pPr>
            <a:r>
              <a:rPr lang="es" altLang="en-US" sz="1800" b="1" dirty="0">
                <a:solidFill>
                  <a:srgbClr val="0B2F37"/>
                </a:solidFill>
                <a:latin typeface="Arial" pitchFamily="34" charset="0"/>
                <a:ea typeface="Arial" pitchFamily="34" charset="-122"/>
                <a:cs typeface="Arial" pitchFamily="34" charset="-120"/>
              </a:rPr>
              <a:t>El idioma divide la sala</a:t>
            </a:r>
            <a:endParaRPr lang="es" sz="1800" dirty="0"/>
          </a:p>
        </p:txBody>
      </p:sp>
      <p:sp>
        <p:nvSpPr>
          <p:cNvPr id="8" name="Text 6"/>
          <p:cNvSpPr/>
          <p:nvPr/>
        </p:nvSpPr>
        <p:spPr>
          <a:xfrm>
            <a:off x="914400" y="2571750"/>
            <a:ext cx="10477500" cy="514350"/>
          </a:xfrm>
          <a:prstGeom prst="rect">
            <a:avLst/>
          </a:prstGeom>
          <a:noFill/>
          <a:ln/>
        </p:spPr>
        <p:txBody>
          <a:bodyPr wrap="square" lIns="0" tIns="0" rIns="0" bIns="0" rtlCol="0" anchor="t">
            <a:normAutofit/>
          </a:bodyPr>
          <a:lstStyle/>
          <a:p>
            <a:pPr algn="l" indent="0" marL="0">
              <a:buNone/>
            </a:pPr>
            <a:r>
              <a:rPr lang="es" altLang="en-US" sz="1280" dirty="0">
                <a:solidFill>
                  <a:srgbClr val="5E7378"/>
                </a:solidFill>
                <a:latin typeface="Arial" pitchFamily="34" charset="0"/>
                <a:ea typeface="Arial" pitchFamily="34" charset="-122"/>
                <a:cs typeface="Arial" pitchFamily="34" charset="-120"/>
              </a:rPr>
              <a:t>Conversos, visitantes, estudiantes y jóvenes que crecieron en otro país se pierden el corazón del mensaje cuando solo está en árabe o en otro idioma.</a:t>
            </a:r>
            <a:endParaRPr lang="es" sz="1280" dirty="0"/>
          </a:p>
        </p:txBody>
      </p:sp>
      <p:sp>
        <p:nvSpPr>
          <p:cNvPr id="9" name="Shape 7"/>
          <p:cNvSpPr/>
          <p:nvPr/>
        </p:nvSpPr>
        <p:spPr>
          <a:xfrm>
            <a:off x="609600" y="3371850"/>
            <a:ext cx="76200" cy="819150"/>
          </a:xfrm>
          <a:prstGeom prst="roundRect">
            <a:avLst>
              <a:gd name="adj" fmla="val 600000"/>
            </a:avLst>
          </a:prstGeom>
          <a:solidFill>
            <a:srgbClr val="E07A3F"/>
          </a:solidFill>
          <a:ln/>
        </p:spPr>
      </p:sp>
      <p:sp>
        <p:nvSpPr>
          <p:cNvPr id="10" name="Text 8"/>
          <p:cNvSpPr/>
          <p:nvPr/>
        </p:nvSpPr>
        <p:spPr>
          <a:xfrm>
            <a:off x="914400" y="3333750"/>
            <a:ext cx="10477500" cy="342900"/>
          </a:xfrm>
          <a:prstGeom prst="rect">
            <a:avLst/>
          </a:prstGeom>
          <a:noFill/>
          <a:ln/>
        </p:spPr>
        <p:txBody>
          <a:bodyPr wrap="square" lIns="0" tIns="0" rIns="0" bIns="0" rtlCol="0" anchor="ctr">
            <a:normAutofit/>
          </a:bodyPr>
          <a:lstStyle/>
          <a:p>
            <a:pPr algn="l" indent="0" marL="0">
              <a:buNone/>
            </a:pPr>
            <a:r>
              <a:rPr lang="es" altLang="en-US" sz="1800" b="1" dirty="0">
                <a:solidFill>
                  <a:srgbClr val="0B2F37"/>
                </a:solidFill>
                <a:latin typeface="Arial" pitchFamily="34" charset="0"/>
                <a:ea typeface="Arial" pitchFamily="34" charset="-122"/>
                <a:cs typeface="Arial" pitchFamily="34" charset="-120"/>
              </a:rPr>
              <a:t>Intérpretes y auriculares no bastan</a:t>
            </a:r>
            <a:endParaRPr lang="es" sz="1800" dirty="0"/>
          </a:p>
        </p:txBody>
      </p:sp>
      <p:sp>
        <p:nvSpPr>
          <p:cNvPr id="11" name="Text 9"/>
          <p:cNvSpPr/>
          <p:nvPr/>
        </p:nvSpPr>
        <p:spPr>
          <a:xfrm>
            <a:off x="914400" y="3695700"/>
            <a:ext cx="10477500" cy="514350"/>
          </a:xfrm>
          <a:prstGeom prst="rect">
            <a:avLst/>
          </a:prstGeom>
          <a:noFill/>
          <a:ln/>
        </p:spPr>
        <p:txBody>
          <a:bodyPr wrap="square" lIns="0" tIns="0" rIns="0" bIns="0" rtlCol="0" anchor="t">
            <a:normAutofit/>
          </a:bodyPr>
          <a:lstStyle/>
          <a:p>
            <a:pPr algn="l" indent="0" marL="0">
              <a:buNone/>
            </a:pPr>
            <a:r>
              <a:rPr lang="es" altLang="en-US" sz="1280" dirty="0">
                <a:solidFill>
                  <a:srgbClr val="5E7378"/>
                </a:solidFill>
                <a:latin typeface="Arial" pitchFamily="34" charset="0"/>
                <a:ea typeface="Arial" pitchFamily="34" charset="-122"/>
                <a:cs typeface="Arial" pitchFamily="34" charset="-120"/>
              </a:rPr>
              <a:t>Un intérprete voluntario es difícil de encontrar cada semana, los sistemas de auriculares son caros, y ambos cubren uno o dos idiomas como mucho.</a:t>
            </a:r>
            <a:endParaRPr lang="es" sz="1280" dirty="0"/>
          </a:p>
        </p:txBody>
      </p:sp>
      <p:sp>
        <p:nvSpPr>
          <p:cNvPr id="12" name="Shape 10"/>
          <p:cNvSpPr/>
          <p:nvPr/>
        </p:nvSpPr>
        <p:spPr>
          <a:xfrm>
            <a:off x="609600" y="4495800"/>
            <a:ext cx="76200" cy="819150"/>
          </a:xfrm>
          <a:prstGeom prst="roundRect">
            <a:avLst>
              <a:gd name="adj" fmla="val 600000"/>
            </a:avLst>
          </a:prstGeom>
          <a:solidFill>
            <a:srgbClr val="E07A3F"/>
          </a:solidFill>
          <a:ln/>
        </p:spPr>
      </p:sp>
      <p:sp>
        <p:nvSpPr>
          <p:cNvPr id="13" name="Text 11"/>
          <p:cNvSpPr/>
          <p:nvPr/>
        </p:nvSpPr>
        <p:spPr>
          <a:xfrm>
            <a:off x="914400" y="4457700"/>
            <a:ext cx="10477500" cy="342900"/>
          </a:xfrm>
          <a:prstGeom prst="rect">
            <a:avLst/>
          </a:prstGeom>
          <a:noFill/>
          <a:ln/>
        </p:spPr>
        <p:txBody>
          <a:bodyPr wrap="square" lIns="0" tIns="0" rIns="0" bIns="0" rtlCol="0" anchor="ctr">
            <a:normAutofit/>
          </a:bodyPr>
          <a:lstStyle/>
          <a:p>
            <a:pPr algn="l" indent="0" marL="0">
              <a:buNone/>
            </a:pPr>
            <a:r>
              <a:rPr lang="es" altLang="en-US" sz="1800" b="1" dirty="0">
                <a:solidFill>
                  <a:srgbClr val="0B2F37"/>
                </a:solidFill>
                <a:latin typeface="Arial" pitchFamily="34" charset="0"/>
                <a:ea typeface="Arial" pitchFamily="34" charset="-122"/>
                <a:cs typeface="Arial" pitchFamily="34" charset="-120"/>
              </a:rPr>
              <a:t>Las personas sordas y con dificultades auditivas quedan fuera</a:t>
            </a:r>
            <a:endParaRPr lang="es" sz="1800" dirty="0"/>
          </a:p>
        </p:txBody>
      </p:sp>
      <p:sp>
        <p:nvSpPr>
          <p:cNvPr id="14" name="Text 12"/>
          <p:cNvSpPr/>
          <p:nvPr/>
        </p:nvSpPr>
        <p:spPr>
          <a:xfrm>
            <a:off x="914400" y="4819650"/>
            <a:ext cx="10477500" cy="514350"/>
          </a:xfrm>
          <a:prstGeom prst="rect">
            <a:avLst/>
          </a:prstGeom>
          <a:noFill/>
          <a:ln/>
        </p:spPr>
        <p:txBody>
          <a:bodyPr wrap="square" lIns="0" tIns="0" rIns="0" bIns="0" rtlCol="0" anchor="t">
            <a:normAutofit/>
          </a:bodyPr>
          <a:lstStyle/>
          <a:p>
            <a:pPr algn="l" indent="0" marL="0">
              <a:buNone/>
            </a:pPr>
            <a:r>
              <a:rPr lang="es" altLang="en-US" sz="1280" dirty="0">
                <a:solidFill>
                  <a:srgbClr val="5E7378"/>
                </a:solidFill>
                <a:latin typeface="Arial" pitchFamily="34" charset="0"/>
                <a:ea typeface="Arial" pitchFamily="34" charset="-122"/>
                <a:cs typeface="Arial" pitchFamily="34" charset="-120"/>
              </a:rPr>
              <a:t>Sin un texto en directo de lo que se dice, no pueden seguirlo en absoluto.</a:t>
            </a:r>
            <a:endParaRPr lang="es" sz="1280" dirty="0"/>
          </a:p>
        </p:txBody>
      </p:sp>
      <p:sp>
        <p:nvSpPr>
          <p:cNvPr id="15" name="Text 13"/>
          <p:cNvSpPr/>
          <p:nvPr/>
        </p:nvSpPr>
        <p:spPr>
          <a:xfrm>
            <a:off x="609600" y="5715000"/>
            <a:ext cx="10953750" cy="571500"/>
          </a:xfrm>
          <a:prstGeom prst="rect">
            <a:avLst/>
          </a:prstGeom>
          <a:noFill/>
          <a:ln/>
        </p:spPr>
        <p:txBody>
          <a:bodyPr wrap="square" lIns="0" tIns="0" rIns="0" bIns="0" rtlCol="0" anchor="ctr">
            <a:normAutofit/>
          </a:bodyPr>
          <a:lstStyle/>
          <a:p>
            <a:pPr algn="l" indent="0" marL="0">
              <a:buNone/>
            </a:pPr>
            <a:r>
              <a:rPr lang="es" altLang="en-US" sz="1500" b="1" dirty="0">
                <a:solidFill>
                  <a:srgbClr val="0E5E6F"/>
                </a:solidFill>
                <a:latin typeface="Arial" pitchFamily="34" charset="0"/>
                <a:ea typeface="Arial" pitchFamily="34" charset="-122"/>
                <a:cs typeface="Arial" pitchFamily="34" charset="-120"/>
              </a:rPr>
              <a:t>LiveKhutbah elimina esa barrera, cada semana, en todos los idiomas de la sala.</a:t>
            </a:r>
            <a:endParaRPr lang="es" sz="1500" dirty="0"/>
          </a:p>
        </p:txBody>
      </p:sp>
      <p:sp>
        <p:nvSpPr>
          <p:cNvPr id="16" name="Text 14"/>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7" name="Text 15"/>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QUÉ ES</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Cada palabra, en su idioma, en el momento en que se dice</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095500"/>
            <a:ext cx="10953750" cy="1238250"/>
          </a:xfrm>
          <a:prstGeom prst="rect">
            <a:avLst/>
          </a:prstGeom>
          <a:noFill/>
          <a:ln/>
        </p:spPr>
        <p:txBody>
          <a:bodyPr wrap="square" lIns="0" tIns="0" rIns="0" bIns="0" rtlCol="0" anchor="t">
            <a:normAutofit/>
          </a:bodyPr>
          <a:lstStyle/>
          <a:p>
            <a:pPr algn="l" indent="0" marL="0">
              <a:buNone/>
            </a:pPr>
            <a:r>
              <a:rPr lang="es" altLang="en-US" sz="1580" dirty="0">
                <a:solidFill>
                  <a:srgbClr val="0B2F37"/>
                </a:solidFill>
                <a:latin typeface="Arial" pitchFamily="34" charset="0"/>
                <a:ea typeface="Arial" pitchFamily="34" charset="-122"/>
                <a:cs typeface="Arial" pitchFamily="34" charset="-120"/>
              </a:rPr>
              <a:t>Un teléfono cerca de quien habla escucha. LiveKhutbah escribe lo que se dice y lo traduce frase a frase. El público escanea un código QR y lo sigue en su propio teléfono, o en un televisor en la sala.</a:t>
            </a:r>
            <a:endParaRPr lang="es" sz="1580" dirty="0"/>
          </a:p>
        </p:txBody>
      </p:sp>
      <p:sp>
        <p:nvSpPr>
          <p:cNvPr id="7" name="Shape 5"/>
          <p:cNvSpPr/>
          <p:nvPr/>
        </p:nvSpPr>
        <p:spPr>
          <a:xfrm>
            <a:off x="609600" y="3619500"/>
            <a:ext cx="2552700" cy="1619250"/>
          </a:xfrm>
          <a:prstGeom prst="roundRect">
            <a:avLst>
              <a:gd name="adj" fmla="val 5979"/>
            </a:avLst>
          </a:prstGeom>
          <a:solidFill>
            <a:srgbClr val="FFFFFF"/>
          </a:solidFill>
          <a:ln/>
        </p:spPr>
      </p:sp>
      <p:sp>
        <p:nvSpPr>
          <p:cNvPr id="8" name="Text 6"/>
          <p:cNvSpPr/>
          <p:nvPr/>
        </p:nvSpPr>
        <p:spPr>
          <a:xfrm>
            <a:off x="609600" y="3857625"/>
            <a:ext cx="2552700" cy="666750"/>
          </a:xfrm>
          <a:prstGeom prst="rect">
            <a:avLst/>
          </a:prstGeom>
          <a:noFill/>
          <a:ln/>
        </p:spPr>
        <p:txBody>
          <a:bodyPr wrap="square" lIns="0" tIns="0" rIns="0" bIns="0" rtlCol="0" anchor="ctr">
            <a:normAutofit/>
          </a:bodyPr>
          <a:lstStyle/>
          <a:p>
            <a:pPr algn="ctr" indent="0" marL="0">
              <a:buNone/>
            </a:pPr>
            <a:r>
              <a:rPr lang="es" altLang="en-US" sz="3300" b="1" dirty="0">
                <a:solidFill>
                  <a:srgbClr val="0E5E6F"/>
                </a:solidFill>
                <a:latin typeface="Arial" pitchFamily="34" charset="0"/>
                <a:ea typeface="Arial" pitchFamily="34" charset="-122"/>
                <a:cs typeface="Arial" pitchFamily="34" charset="-120"/>
              </a:rPr>
              <a:t>100+</a:t>
            </a:r>
            <a:endParaRPr lang="es" sz="3300" dirty="0"/>
          </a:p>
        </p:txBody>
      </p:sp>
      <p:sp>
        <p:nvSpPr>
          <p:cNvPr id="9" name="Text 7"/>
          <p:cNvSpPr/>
          <p:nvPr/>
        </p:nvSpPr>
        <p:spPr>
          <a:xfrm>
            <a:off x="609600" y="4572000"/>
            <a:ext cx="2552700" cy="476250"/>
          </a:xfrm>
          <a:prstGeom prst="rect">
            <a:avLst/>
          </a:prstGeom>
          <a:noFill/>
          <a:ln/>
        </p:spPr>
        <p:txBody>
          <a:bodyPr wrap="square" lIns="0" tIns="0" rIns="0" bIns="0" rtlCol="0" anchor="ctr">
            <a:normAutofit/>
          </a:bodyPr>
          <a:lstStyle/>
          <a:p>
            <a:pPr algn="ctr" indent="0" marL="0">
              <a:buNone/>
            </a:pPr>
            <a:r>
              <a:rPr lang="es" altLang="en-US" sz="1350" dirty="0">
                <a:solidFill>
                  <a:srgbClr val="0B2F37"/>
                </a:solidFill>
                <a:latin typeface="Arial" pitchFamily="34" charset="0"/>
                <a:ea typeface="Arial" pitchFamily="34" charset="-122"/>
                <a:cs typeface="Arial" pitchFamily="34" charset="-120"/>
              </a:rPr>
              <a:t>idiomas</a:t>
            </a:r>
            <a:endParaRPr lang="es" sz="1350" dirty="0"/>
          </a:p>
        </p:txBody>
      </p:sp>
      <p:sp>
        <p:nvSpPr>
          <p:cNvPr id="10" name="Shape 8"/>
          <p:cNvSpPr/>
          <p:nvPr/>
        </p:nvSpPr>
        <p:spPr>
          <a:xfrm>
            <a:off x="3390900" y="3619500"/>
            <a:ext cx="2552700" cy="1619250"/>
          </a:xfrm>
          <a:prstGeom prst="roundRect">
            <a:avLst>
              <a:gd name="adj" fmla="val 5979"/>
            </a:avLst>
          </a:prstGeom>
          <a:solidFill>
            <a:srgbClr val="FFFFFF"/>
          </a:solidFill>
          <a:ln/>
        </p:spPr>
      </p:sp>
      <p:sp>
        <p:nvSpPr>
          <p:cNvPr id="11" name="Text 9"/>
          <p:cNvSpPr/>
          <p:nvPr/>
        </p:nvSpPr>
        <p:spPr>
          <a:xfrm>
            <a:off x="3390900" y="3857625"/>
            <a:ext cx="2552700" cy="666750"/>
          </a:xfrm>
          <a:prstGeom prst="rect">
            <a:avLst/>
          </a:prstGeom>
          <a:noFill/>
          <a:ln/>
        </p:spPr>
        <p:txBody>
          <a:bodyPr wrap="square" lIns="0" tIns="0" rIns="0" bIns="0" rtlCol="0" anchor="ctr">
            <a:normAutofit/>
          </a:bodyPr>
          <a:lstStyle/>
          <a:p>
            <a:pPr algn="ctr" indent="0" marL="0">
              <a:buNone/>
            </a:pPr>
            <a:r>
              <a:rPr lang="es" altLang="en-US" sz="3300" b="1" dirty="0">
                <a:solidFill>
                  <a:srgbClr val="0E5E6F"/>
                </a:solidFill>
                <a:latin typeface="Arial" pitchFamily="34" charset="0"/>
                <a:ea typeface="Arial" pitchFamily="34" charset="-122"/>
                <a:cs typeface="Arial" pitchFamily="34" charset="-120"/>
              </a:rPr>
              <a:t>En directo</a:t>
            </a:r>
            <a:endParaRPr lang="es" sz="3300" dirty="0"/>
          </a:p>
        </p:txBody>
      </p:sp>
      <p:sp>
        <p:nvSpPr>
          <p:cNvPr id="12" name="Text 10"/>
          <p:cNvSpPr/>
          <p:nvPr/>
        </p:nvSpPr>
        <p:spPr>
          <a:xfrm>
            <a:off x="3390900" y="4572000"/>
            <a:ext cx="2552700" cy="476250"/>
          </a:xfrm>
          <a:prstGeom prst="rect">
            <a:avLst/>
          </a:prstGeom>
          <a:noFill/>
          <a:ln/>
        </p:spPr>
        <p:txBody>
          <a:bodyPr wrap="square" lIns="0" tIns="0" rIns="0" bIns="0" rtlCol="0" anchor="ctr">
            <a:normAutofit/>
          </a:bodyPr>
          <a:lstStyle/>
          <a:p>
            <a:pPr algn="ctr" indent="0" marL="0">
              <a:buNone/>
            </a:pPr>
            <a:r>
              <a:rPr lang="es" altLang="en-US" sz="1350" dirty="0">
                <a:solidFill>
                  <a:srgbClr val="0B2F37"/>
                </a:solidFill>
                <a:latin typeface="Arial" pitchFamily="34" charset="0"/>
                <a:ea typeface="Arial" pitchFamily="34" charset="-122"/>
                <a:cs typeface="Arial" pitchFamily="34" charset="-120"/>
              </a:rPr>
              <a:t>palabra por palabra</a:t>
            </a:r>
            <a:endParaRPr lang="es" sz="1350" dirty="0"/>
          </a:p>
        </p:txBody>
      </p:sp>
      <p:sp>
        <p:nvSpPr>
          <p:cNvPr id="13" name="Shape 11"/>
          <p:cNvSpPr/>
          <p:nvPr/>
        </p:nvSpPr>
        <p:spPr>
          <a:xfrm>
            <a:off x="6172200" y="3619500"/>
            <a:ext cx="2552700" cy="1619250"/>
          </a:xfrm>
          <a:prstGeom prst="roundRect">
            <a:avLst>
              <a:gd name="adj" fmla="val 5979"/>
            </a:avLst>
          </a:prstGeom>
          <a:solidFill>
            <a:srgbClr val="FFFFFF"/>
          </a:solidFill>
          <a:ln/>
        </p:spPr>
      </p:sp>
      <p:sp>
        <p:nvSpPr>
          <p:cNvPr id="14" name="Text 12"/>
          <p:cNvSpPr/>
          <p:nvPr/>
        </p:nvSpPr>
        <p:spPr>
          <a:xfrm>
            <a:off x="6172200" y="3857625"/>
            <a:ext cx="2552700" cy="666750"/>
          </a:xfrm>
          <a:prstGeom prst="rect">
            <a:avLst/>
          </a:prstGeom>
          <a:noFill/>
          <a:ln/>
        </p:spPr>
        <p:txBody>
          <a:bodyPr wrap="square" lIns="0" tIns="0" rIns="0" bIns="0" rtlCol="0" anchor="ctr">
            <a:normAutofit/>
          </a:bodyPr>
          <a:lstStyle/>
          <a:p>
            <a:pPr algn="ctr" indent="0" marL="0">
              <a:buNone/>
            </a:pPr>
            <a:r>
              <a:rPr lang="es" altLang="en-US" sz="3300" b="1" dirty="0">
                <a:solidFill>
                  <a:srgbClr val="0E5E6F"/>
                </a:solidFill>
                <a:latin typeface="Arial" pitchFamily="34" charset="0"/>
                <a:ea typeface="Arial" pitchFamily="34" charset="-122"/>
                <a:cs typeface="Arial" pitchFamily="34" charset="-120"/>
              </a:rPr>
              <a:t>0</a:t>
            </a:r>
            <a:endParaRPr lang="es" sz="3300" dirty="0"/>
          </a:p>
        </p:txBody>
      </p:sp>
      <p:sp>
        <p:nvSpPr>
          <p:cNvPr id="15" name="Text 13"/>
          <p:cNvSpPr/>
          <p:nvPr/>
        </p:nvSpPr>
        <p:spPr>
          <a:xfrm>
            <a:off x="6172200" y="4572000"/>
            <a:ext cx="2552700" cy="476250"/>
          </a:xfrm>
          <a:prstGeom prst="rect">
            <a:avLst/>
          </a:prstGeom>
          <a:noFill/>
          <a:ln/>
        </p:spPr>
        <p:txBody>
          <a:bodyPr wrap="square" lIns="0" tIns="0" rIns="0" bIns="0" rtlCol="0" anchor="ctr">
            <a:normAutofit/>
          </a:bodyPr>
          <a:lstStyle/>
          <a:p>
            <a:pPr algn="ctr" indent="0" marL="0">
              <a:buNone/>
            </a:pPr>
            <a:r>
              <a:rPr lang="es" altLang="en-US" sz="1350" dirty="0">
                <a:solidFill>
                  <a:srgbClr val="0B2F37"/>
                </a:solidFill>
                <a:latin typeface="Arial" pitchFamily="34" charset="0"/>
                <a:ea typeface="Arial" pitchFamily="34" charset="-122"/>
                <a:cs typeface="Arial" pitchFamily="34" charset="-120"/>
              </a:rPr>
              <a:t>aplicaciones que instalar</a:t>
            </a:r>
            <a:endParaRPr lang="es" sz="1350" dirty="0"/>
          </a:p>
        </p:txBody>
      </p:sp>
      <p:sp>
        <p:nvSpPr>
          <p:cNvPr id="16" name="Shape 14"/>
          <p:cNvSpPr/>
          <p:nvPr/>
        </p:nvSpPr>
        <p:spPr>
          <a:xfrm>
            <a:off x="8953500" y="3619500"/>
            <a:ext cx="2552700" cy="1619250"/>
          </a:xfrm>
          <a:prstGeom prst="roundRect">
            <a:avLst>
              <a:gd name="adj" fmla="val 5979"/>
            </a:avLst>
          </a:prstGeom>
          <a:solidFill>
            <a:srgbClr val="FFFFFF"/>
          </a:solidFill>
          <a:ln/>
        </p:spPr>
      </p:sp>
      <p:sp>
        <p:nvSpPr>
          <p:cNvPr id="17" name="Text 15"/>
          <p:cNvSpPr/>
          <p:nvPr/>
        </p:nvSpPr>
        <p:spPr>
          <a:xfrm>
            <a:off x="8953500" y="3857625"/>
            <a:ext cx="2552700" cy="666750"/>
          </a:xfrm>
          <a:prstGeom prst="rect">
            <a:avLst/>
          </a:prstGeom>
          <a:noFill/>
          <a:ln/>
        </p:spPr>
        <p:txBody>
          <a:bodyPr wrap="square" lIns="0" tIns="0" rIns="0" bIns="0" rtlCol="0" anchor="ctr">
            <a:normAutofit/>
          </a:bodyPr>
          <a:lstStyle/>
          <a:p>
            <a:pPr algn="ctr" indent="0" marL="0">
              <a:buNone/>
            </a:pPr>
            <a:r>
              <a:rPr lang="es" altLang="en-US" sz="3300" b="1" dirty="0">
                <a:solidFill>
                  <a:srgbClr val="0E5E6F"/>
                </a:solidFill>
                <a:latin typeface="Arial" pitchFamily="34" charset="0"/>
                <a:ea typeface="Arial" pitchFamily="34" charset="-122"/>
                <a:cs typeface="Arial" pitchFamily="34" charset="-120"/>
              </a:rPr>
              <a:t>Sin límite</a:t>
            </a:r>
            <a:endParaRPr lang="es" sz="3300" dirty="0"/>
          </a:p>
        </p:txBody>
      </p:sp>
      <p:sp>
        <p:nvSpPr>
          <p:cNvPr id="18" name="Text 16"/>
          <p:cNvSpPr/>
          <p:nvPr/>
        </p:nvSpPr>
        <p:spPr>
          <a:xfrm>
            <a:off x="8953500" y="4572000"/>
            <a:ext cx="2552700" cy="476250"/>
          </a:xfrm>
          <a:prstGeom prst="rect">
            <a:avLst/>
          </a:prstGeom>
          <a:noFill/>
          <a:ln/>
        </p:spPr>
        <p:txBody>
          <a:bodyPr wrap="square" lIns="0" tIns="0" rIns="0" bIns="0" rtlCol="0" anchor="ctr">
            <a:normAutofit/>
          </a:bodyPr>
          <a:lstStyle/>
          <a:p>
            <a:pPr algn="ctr" indent="0" marL="0">
              <a:buNone/>
            </a:pPr>
            <a:r>
              <a:rPr lang="es" altLang="en-US" sz="1350" dirty="0">
                <a:solidFill>
                  <a:srgbClr val="0B2F37"/>
                </a:solidFill>
                <a:latin typeface="Arial" pitchFamily="34" charset="0"/>
                <a:ea typeface="Arial" pitchFamily="34" charset="-122"/>
                <a:cs typeface="Arial" pitchFamily="34" charset="-120"/>
              </a:rPr>
              <a:t>de oyentes</a:t>
            </a:r>
            <a:endParaRPr lang="es" sz="1350" dirty="0"/>
          </a:p>
        </p:txBody>
      </p:sp>
      <p:sp>
        <p:nvSpPr>
          <p:cNvPr id="19"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0"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CÓMO FUNCIONA</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Cómo llegan las palabras a todos en la sala</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038350"/>
            <a:ext cx="3505200" cy="4248150"/>
          </a:xfrm>
          <a:prstGeom prst="roundRect">
            <a:avLst>
              <a:gd name="adj" fmla="val 1418"/>
            </a:avLst>
          </a:prstGeom>
          <a:solidFill>
            <a:srgbClr val="FFFFFF"/>
          </a:solidFill>
          <a:ln/>
        </p:spPr>
      </p:sp>
      <p:pic>
        <p:nvPicPr>
          <p:cNvPr id="7" name="Image 0" descr="/var/folders/1z/crfbntg115l2c0hhbc4fqsmr0000gn/T/deck-GUZQtc/step-es-1.jpg">    </p:cNvPr>
          <p:cNvPicPr>
            <a:picLocks noChangeAspect="1"/>
          </p:cNvPicPr>
          <p:nvPr/>
        </p:nvPicPr>
        <p:blipFill>
          <a:blip r:embed="rId1"/>
          <a:stretch>
            <a:fillRect/>
          </a:stretch>
        </p:blipFill>
        <p:spPr>
          <a:xfrm>
            <a:off x="609600" y="2038350"/>
            <a:ext cx="3505200" cy="2857500"/>
          </a:xfrm>
          <a:prstGeom prst="rect">
            <a:avLst/>
          </a:prstGeom>
        </p:spPr>
      </p:pic>
      <p:sp>
        <p:nvSpPr>
          <p:cNvPr id="8" name="Text 5"/>
          <p:cNvSpPr/>
          <p:nvPr/>
        </p:nvSpPr>
        <p:spPr>
          <a:xfrm>
            <a:off x="838200" y="5029200"/>
            <a:ext cx="3048000" cy="304800"/>
          </a:xfrm>
          <a:prstGeom prst="rect">
            <a:avLst/>
          </a:prstGeom>
          <a:noFill/>
          <a:ln/>
        </p:spPr>
        <p:txBody>
          <a:bodyPr wrap="square" lIns="0" tIns="0" rIns="0" bIns="0" rtlCol="0" anchor="ctr">
            <a:normAutofit/>
          </a:bodyPr>
          <a:lstStyle/>
          <a:p>
            <a:pPr algn="l" indent="0" marL="0">
              <a:buNone/>
            </a:pPr>
            <a:r>
              <a:rPr lang="es" altLang="en-US" sz="1350" b="1" dirty="0">
                <a:solidFill>
                  <a:srgbClr val="0B2F37"/>
                </a:solidFill>
                <a:latin typeface="Arial" pitchFamily="34" charset="0"/>
                <a:ea typeface="Arial" pitchFamily="34" charset="-122"/>
                <a:cs typeface="Arial" pitchFamily="34" charset="-120"/>
              </a:rPr>
              <a:t>1. Pulse Emitir en directo</a:t>
            </a:r>
            <a:endParaRPr lang="es" sz="1350" dirty="0"/>
          </a:p>
        </p:txBody>
      </p:sp>
      <p:sp>
        <p:nvSpPr>
          <p:cNvPr id="9" name="Text 6"/>
          <p:cNvSpPr/>
          <p:nvPr/>
        </p:nvSpPr>
        <p:spPr>
          <a:xfrm>
            <a:off x="838200" y="5372100"/>
            <a:ext cx="3048000" cy="857250"/>
          </a:xfrm>
          <a:prstGeom prst="rect">
            <a:avLst/>
          </a:prstGeom>
          <a:noFill/>
          <a:ln/>
        </p:spPr>
        <p:txBody>
          <a:bodyPr wrap="square" lIns="0" tIns="0" rIns="0" bIns="0" rtlCol="0" anchor="t">
            <a:normAutofit/>
          </a:bodyPr>
          <a:lstStyle/>
          <a:p>
            <a:pPr algn="l" indent="0" marL="0">
              <a:buNone/>
            </a:pPr>
            <a:r>
              <a:rPr lang="es" altLang="en-US" sz="1010" dirty="0">
                <a:solidFill>
                  <a:srgbClr val="5E7378"/>
                </a:solidFill>
                <a:latin typeface="Arial" pitchFamily="34" charset="0"/>
                <a:ea typeface="Arial" pitchFamily="34" charset="-122"/>
                <a:cs typeface="Arial" pitchFamily="34" charset="-120"/>
              </a:rPr>
              <a:t>Coloque un teléfono cerca de quien habla, con un micrófono de solapa, y pulse Emitir en directo. La aplicación escucha y traduce mientras habla.</a:t>
            </a:r>
            <a:endParaRPr lang="es" sz="1010" dirty="0"/>
          </a:p>
        </p:txBody>
      </p:sp>
      <p:sp>
        <p:nvSpPr>
          <p:cNvPr id="10" name="Shape 7"/>
          <p:cNvSpPr/>
          <p:nvPr/>
        </p:nvSpPr>
        <p:spPr>
          <a:xfrm>
            <a:off x="4343400" y="2038350"/>
            <a:ext cx="3505200" cy="4248150"/>
          </a:xfrm>
          <a:prstGeom prst="roundRect">
            <a:avLst>
              <a:gd name="adj" fmla="val 1418"/>
            </a:avLst>
          </a:prstGeom>
          <a:solidFill>
            <a:srgbClr val="FFFFFF"/>
          </a:solidFill>
          <a:ln/>
        </p:spPr>
      </p:sp>
      <p:pic>
        <p:nvPicPr>
          <p:cNvPr id="11" name="Image 1" descr="/var/folders/1z/crfbntg115l2c0hhbc4fqsmr0000gn/T/deck-GUZQtc/step-es-2.jpg">    </p:cNvPr>
          <p:cNvPicPr>
            <a:picLocks noChangeAspect="1"/>
          </p:cNvPicPr>
          <p:nvPr/>
        </p:nvPicPr>
        <p:blipFill>
          <a:blip r:embed="rId2"/>
          <a:stretch>
            <a:fillRect/>
          </a:stretch>
        </p:blipFill>
        <p:spPr>
          <a:xfrm>
            <a:off x="4343400" y="2038350"/>
            <a:ext cx="3505200" cy="2857500"/>
          </a:xfrm>
          <a:prstGeom prst="rect">
            <a:avLst/>
          </a:prstGeom>
        </p:spPr>
      </p:pic>
      <p:sp>
        <p:nvSpPr>
          <p:cNvPr id="12" name="Text 8"/>
          <p:cNvSpPr/>
          <p:nvPr/>
        </p:nvSpPr>
        <p:spPr>
          <a:xfrm>
            <a:off x="4572000" y="5029200"/>
            <a:ext cx="3048000" cy="304800"/>
          </a:xfrm>
          <a:prstGeom prst="rect">
            <a:avLst/>
          </a:prstGeom>
          <a:noFill/>
          <a:ln/>
        </p:spPr>
        <p:txBody>
          <a:bodyPr wrap="square" lIns="0" tIns="0" rIns="0" bIns="0" rtlCol="0" anchor="ctr">
            <a:normAutofit/>
          </a:bodyPr>
          <a:lstStyle/>
          <a:p>
            <a:pPr algn="l" indent="0" marL="0">
              <a:buNone/>
            </a:pPr>
            <a:r>
              <a:rPr lang="es" altLang="en-US" sz="1350" b="1" dirty="0">
                <a:solidFill>
                  <a:srgbClr val="0B2F37"/>
                </a:solidFill>
                <a:latin typeface="Arial" pitchFamily="34" charset="0"/>
                <a:ea typeface="Arial" pitchFamily="34" charset="-122"/>
                <a:cs typeface="Arial" pitchFamily="34" charset="-120"/>
              </a:rPr>
              <a:t>2. El público escanea su código QR</a:t>
            </a:r>
            <a:endParaRPr lang="es" sz="1350" dirty="0"/>
          </a:p>
        </p:txBody>
      </p:sp>
      <p:sp>
        <p:nvSpPr>
          <p:cNvPr id="13" name="Text 9"/>
          <p:cNvSpPr/>
          <p:nvPr/>
        </p:nvSpPr>
        <p:spPr>
          <a:xfrm>
            <a:off x="4572000" y="5372100"/>
            <a:ext cx="3048000" cy="857250"/>
          </a:xfrm>
          <a:prstGeom prst="rect">
            <a:avLst/>
          </a:prstGeom>
          <a:noFill/>
          <a:ln/>
        </p:spPr>
        <p:txBody>
          <a:bodyPr wrap="square" lIns="0" tIns="0" rIns="0" bIns="0" rtlCol="0" anchor="t">
            <a:normAutofit/>
          </a:bodyPr>
          <a:lstStyle/>
          <a:p>
            <a:pPr algn="l" indent="0" marL="0">
              <a:buNone/>
            </a:pPr>
            <a:r>
              <a:rPr lang="es" altLang="en-US" sz="1010" dirty="0">
                <a:solidFill>
                  <a:srgbClr val="5E7378"/>
                </a:solidFill>
                <a:latin typeface="Arial" pitchFamily="34" charset="0"/>
                <a:ea typeface="Arial" pitchFamily="34" charset="-122"/>
                <a:cs typeface="Arial" pitchFamily="34" charset="-120"/>
              </a:rPr>
              <a:t>Imprima su banner enrollable o muéstrelo en una pantalla. Cada persona lo escanea con la cámara: sin aplicación, sin cuenta.</a:t>
            </a:r>
            <a:endParaRPr lang="es" sz="1010" dirty="0"/>
          </a:p>
        </p:txBody>
      </p:sp>
      <p:sp>
        <p:nvSpPr>
          <p:cNvPr id="14" name="Shape 10"/>
          <p:cNvSpPr/>
          <p:nvPr/>
        </p:nvSpPr>
        <p:spPr>
          <a:xfrm>
            <a:off x="8077200" y="2038350"/>
            <a:ext cx="3505200" cy="4248150"/>
          </a:xfrm>
          <a:prstGeom prst="roundRect">
            <a:avLst>
              <a:gd name="adj" fmla="val 1418"/>
            </a:avLst>
          </a:prstGeom>
          <a:solidFill>
            <a:srgbClr val="FFFFFF"/>
          </a:solidFill>
          <a:ln/>
        </p:spPr>
      </p:sp>
      <p:pic>
        <p:nvPicPr>
          <p:cNvPr id="15" name="Image 2" descr="/var/folders/1z/crfbntg115l2c0hhbc4fqsmr0000gn/T/deck-GUZQtc/step-es-3.jpg">    </p:cNvPr>
          <p:cNvPicPr>
            <a:picLocks noChangeAspect="1"/>
          </p:cNvPicPr>
          <p:nvPr/>
        </p:nvPicPr>
        <p:blipFill>
          <a:blip r:embed="rId3"/>
          <a:stretch>
            <a:fillRect/>
          </a:stretch>
        </p:blipFill>
        <p:spPr>
          <a:xfrm>
            <a:off x="8077200" y="2038350"/>
            <a:ext cx="3505200" cy="2857500"/>
          </a:xfrm>
          <a:prstGeom prst="rect">
            <a:avLst/>
          </a:prstGeom>
        </p:spPr>
      </p:pic>
      <p:sp>
        <p:nvSpPr>
          <p:cNvPr id="16" name="Text 11"/>
          <p:cNvSpPr/>
          <p:nvPr/>
        </p:nvSpPr>
        <p:spPr>
          <a:xfrm>
            <a:off x="8305800" y="5029200"/>
            <a:ext cx="3048000" cy="304800"/>
          </a:xfrm>
          <a:prstGeom prst="rect">
            <a:avLst/>
          </a:prstGeom>
          <a:noFill/>
          <a:ln/>
        </p:spPr>
        <p:txBody>
          <a:bodyPr wrap="square" lIns="0" tIns="0" rIns="0" bIns="0" rtlCol="0" anchor="ctr">
            <a:normAutofit/>
          </a:bodyPr>
          <a:lstStyle/>
          <a:p>
            <a:pPr algn="l" indent="0" marL="0">
              <a:buNone/>
            </a:pPr>
            <a:r>
              <a:rPr lang="es" altLang="en-US" sz="1350" b="1" dirty="0">
                <a:solidFill>
                  <a:srgbClr val="0B2F37"/>
                </a:solidFill>
                <a:latin typeface="Arial" pitchFamily="34" charset="0"/>
                <a:ea typeface="Arial" pitchFamily="34" charset="-122"/>
                <a:cs typeface="Arial" pitchFamily="34" charset="-120"/>
              </a:rPr>
              <a:t>3. Cada uno lo sigue en su idioma</a:t>
            </a:r>
            <a:endParaRPr lang="es" sz="1350" dirty="0"/>
          </a:p>
        </p:txBody>
      </p:sp>
      <p:sp>
        <p:nvSpPr>
          <p:cNvPr id="17" name="Text 12"/>
          <p:cNvSpPr/>
          <p:nvPr/>
        </p:nvSpPr>
        <p:spPr>
          <a:xfrm>
            <a:off x="8305800" y="5372100"/>
            <a:ext cx="3048000" cy="857250"/>
          </a:xfrm>
          <a:prstGeom prst="rect">
            <a:avLst/>
          </a:prstGeom>
          <a:noFill/>
          <a:ln/>
        </p:spPr>
        <p:txBody>
          <a:bodyPr wrap="square" lIns="0" tIns="0" rIns="0" bIns="0" rtlCol="0" anchor="t">
            <a:normAutofit/>
          </a:bodyPr>
          <a:lstStyle/>
          <a:p>
            <a:pPr algn="l" indent="0" marL="0">
              <a:buNone/>
            </a:pPr>
            <a:r>
              <a:rPr lang="es" altLang="en-US" sz="1010" dirty="0">
                <a:solidFill>
                  <a:srgbClr val="5E7378"/>
                </a:solidFill>
                <a:latin typeface="Arial" pitchFamily="34" charset="0"/>
                <a:ea typeface="Arial" pitchFamily="34" charset="-122"/>
                <a:cs typeface="Arial" pitchFamily="34" charset="-120"/>
              </a:rPr>
              <a:t>Cada persona elige su idioma y lee en directo. También puede mostrarlo en un televisor en la sala.</a:t>
            </a:r>
            <a:endParaRPr lang="es" sz="1010" dirty="0"/>
          </a:p>
        </p:txBody>
      </p:sp>
      <p:sp>
        <p:nvSpPr>
          <p:cNvPr id="18" name="Text 13"/>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4"/>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VERSÍCULOS DEL CORÁN</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Cuando quien habla cita el Corán, el público lee una traducción aprobada</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5334000" cy="2857500"/>
          </a:xfrm>
          <a:prstGeom prst="rect">
            <a:avLst/>
          </a:prstGeom>
          <a:noFill/>
          <a:ln/>
        </p:spPr>
        <p:txBody>
          <a:bodyPr wrap="square" lIns="0" tIns="0" rIns="0" bIns="0" rtlCol="0" anchor="t">
            <a:normAutofit/>
          </a:bodyPr>
          <a:lstStyle/>
          <a:p>
            <a:pPr algn="l" indent="0" marL="0">
              <a:buNone/>
            </a:pPr>
            <a:r>
              <a:rPr lang="es" altLang="en-US" sz="1580" dirty="0">
                <a:solidFill>
                  <a:srgbClr val="0B2F37"/>
                </a:solidFill>
                <a:latin typeface="Arial" pitchFamily="34" charset="0"/>
                <a:ea typeface="Arial" pitchFamily="34" charset="-122"/>
                <a:cs typeface="Arial" pitchFamily="34" charset="-120"/>
              </a:rPr>
              <a:t>LiveKhutbah reconoce el versículo y muestra su texto árabe, el número de la sura y del versículo, y una traducción aprobada de exactamente la parte citada (QuranEnc.com, 44 idiomas). No una traducción automática.</a:t>
            </a:r>
            <a:endParaRPr lang="es" sz="1580" dirty="0"/>
          </a:p>
        </p:txBody>
      </p:sp>
      <p:sp>
        <p:nvSpPr>
          <p:cNvPr id="7" name="Shape 5"/>
          <p:cNvSpPr/>
          <p:nvPr/>
        </p:nvSpPr>
        <p:spPr>
          <a:xfrm>
            <a:off x="6381750" y="2190750"/>
            <a:ext cx="5200650" cy="3619500"/>
          </a:xfrm>
          <a:prstGeom prst="roundRect">
            <a:avLst>
              <a:gd name="adj" fmla="val 1596"/>
            </a:avLst>
          </a:prstGeom>
          <a:solidFill>
            <a:srgbClr val="FFFFFF"/>
          </a:solidFill>
          <a:ln/>
        </p:spPr>
      </p:sp>
      <p:sp>
        <p:nvSpPr>
          <p:cNvPr id="8" name="Text 6"/>
          <p:cNvSpPr/>
          <p:nvPr/>
        </p:nvSpPr>
        <p:spPr>
          <a:xfrm>
            <a:off x="6667500" y="2495550"/>
            <a:ext cx="4629150" cy="285750"/>
          </a:xfrm>
          <a:prstGeom prst="rect">
            <a:avLst/>
          </a:prstGeom>
          <a:noFill/>
          <a:ln/>
        </p:spPr>
        <p:txBody>
          <a:bodyPr wrap="square" lIns="0" tIns="0" rIns="0" bIns="0" rtlCol="0" anchor="ctr">
            <a:normAutofit/>
          </a:bodyPr>
          <a:lstStyle/>
          <a:p>
            <a:pPr algn="ctr" indent="0" marL="0">
              <a:buNone/>
            </a:pPr>
            <a:r>
              <a:rPr lang="es" altLang="en-US" sz="1130" b="1" dirty="0">
                <a:solidFill>
                  <a:srgbClr val="5E7378"/>
                </a:solidFill>
                <a:latin typeface="Arial" pitchFamily="34" charset="0"/>
                <a:ea typeface="Arial" pitchFamily="34" charset="-122"/>
                <a:cs typeface="Arial" pitchFamily="34" charset="-120"/>
              </a:rPr>
              <a:t>Corán · Al-Baqarah 2:255</a:t>
            </a:r>
            <a:endParaRPr lang="es" sz="1130" dirty="0"/>
          </a:p>
        </p:txBody>
      </p:sp>
      <p:sp>
        <p:nvSpPr>
          <p:cNvPr id="9" name="Text 7"/>
          <p:cNvSpPr/>
          <p:nvPr/>
        </p:nvSpPr>
        <p:spPr>
          <a:xfrm>
            <a:off x="6667500" y="2952750"/>
            <a:ext cx="4629150" cy="1143000"/>
          </a:xfrm>
          <a:prstGeom prst="rect">
            <a:avLst/>
          </a:prstGeom>
          <a:noFill/>
          <a:ln/>
        </p:spPr>
        <p:txBody>
          <a:bodyPr wrap="square" lIns="0" tIns="0" rIns="0" bIns="0" rtlCol="0" anchor="ctr">
            <a:normAutofit/>
          </a:bodyPr>
          <a:lstStyle/>
          <a:p>
            <a:pPr rtl="1" algn="ctr" indent="0" marL="0">
              <a:buNone/>
            </a:pPr>
            <a:r>
              <a:rPr lang="es" altLang="en-US" sz="2550" dirty="0">
                <a:solidFill>
                  <a:srgbClr val="0E5E6F"/>
                </a:solidFill>
                <a:latin typeface="Traditional Arabic" pitchFamily="34" charset="0"/>
                <a:ea typeface="Traditional Arabic" pitchFamily="34" charset="-122"/>
                <a:cs typeface="Traditional Arabic" pitchFamily="34" charset="-120"/>
              </a:rPr>
              <a:t>ٱللَّهُ لَآ إِلَٰهَ إِلَّا هُوَ ٱلْحَىُّ ٱلْقَيُّومُ</a:t>
            </a:r>
            <a:endParaRPr lang="es" sz="2550" dirty="0"/>
          </a:p>
        </p:txBody>
      </p:sp>
      <p:sp>
        <p:nvSpPr>
          <p:cNvPr id="10" name="Text 8"/>
          <p:cNvSpPr/>
          <p:nvPr/>
        </p:nvSpPr>
        <p:spPr>
          <a:xfrm>
            <a:off x="6858000" y="4191000"/>
            <a:ext cx="4248150" cy="1143000"/>
          </a:xfrm>
          <a:prstGeom prst="rect">
            <a:avLst/>
          </a:prstGeom>
          <a:noFill/>
          <a:ln/>
        </p:spPr>
        <p:txBody>
          <a:bodyPr wrap="square" lIns="0" tIns="0" rIns="0" bIns="0" rtlCol="0" anchor="t">
            <a:normAutofit/>
          </a:bodyPr>
          <a:lstStyle/>
          <a:p>
            <a:pPr algn="ctr" indent="0" marL="0">
              <a:buNone/>
            </a:pPr>
            <a:r>
              <a:rPr lang="es" altLang="en-US" sz="1430" dirty="0">
                <a:solidFill>
                  <a:srgbClr val="0B2F37"/>
                </a:solidFill>
                <a:latin typeface="Arial" pitchFamily="34" charset="0"/>
                <a:ea typeface="Arial" pitchFamily="34" charset="-122"/>
                <a:cs typeface="Arial" pitchFamily="34" charset="-120"/>
              </a:rPr>
              <a:t>¡Dios! No existe nada ni nadie con derecho a ser adorado excepto Él, el Viviente [Eterno], el Sustentador [y Gobernador de toda la creación].</a:t>
            </a:r>
            <a:endParaRPr lang="es" sz="1430" dirty="0"/>
          </a:p>
        </p:txBody>
      </p:sp>
      <p:sp>
        <p:nvSpPr>
          <p:cNvPr id="11" name="Shape 9"/>
          <p:cNvSpPr/>
          <p:nvPr/>
        </p:nvSpPr>
        <p:spPr>
          <a:xfrm>
            <a:off x="8934450" y="5448300"/>
            <a:ext cx="95250" cy="95250"/>
          </a:xfrm>
          <a:prstGeom prst="roundRect">
            <a:avLst>
              <a:gd name="adj" fmla="val 192000"/>
            </a:avLst>
          </a:prstGeom>
          <a:solidFill>
            <a:srgbClr val="E07A3F"/>
          </a:solidFill>
          <a:ln/>
        </p:spPr>
      </p:sp>
      <p:sp>
        <p:nvSpPr>
          <p:cNvPr id="12" name="Text 10"/>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3" name="Text 11"/>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ACCESIBILIDAD</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Subtítulos en directo para personas sordas y con dificultades auditivas</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4000500" cy="3619500"/>
          </a:xfrm>
          <a:prstGeom prst="rect">
            <a:avLst/>
          </a:prstGeom>
          <a:noFill/>
          <a:ln/>
        </p:spPr>
        <p:txBody>
          <a:bodyPr wrap="square" lIns="0" tIns="0" rIns="0" bIns="0" rtlCol="0" anchor="t">
            <a:normAutofit/>
          </a:bodyPr>
          <a:lstStyle/>
          <a:p>
            <a:pPr algn="l" indent="0" marL="0">
              <a:buNone/>
            </a:pPr>
            <a:r>
              <a:rPr lang="es" altLang="en-US" sz="1500" dirty="0">
                <a:solidFill>
                  <a:srgbClr val="0B2F37"/>
                </a:solidFill>
                <a:latin typeface="Arial" pitchFamily="34" charset="0"/>
                <a:ea typeface="Arial" pitchFamily="34" charset="-122"/>
                <a:cs typeface="Arial" pitchFamily="34" charset="-120"/>
              </a:rPr>
              <a:t>Cada palabra aparece en su teléfono en el momento en que se dice, en el idioma de quien habla o traducida. Pueden agrandar el texto o mostrarlo a pantalla completa en un televisor.</a:t>
            </a:r>
            <a:endParaRPr lang="es" sz="1500" dirty="0"/>
          </a:p>
        </p:txBody>
      </p:sp>
      <p:pic>
        <p:nvPicPr>
          <p:cNvPr id="7" name="Image 0" descr="/var/folders/1z/crfbntg115l2c0hhbc4fqsmr0000gn/T/deck-GUZQtc/captions-es.jpg">    </p:cNvPr>
          <p:cNvPicPr>
            <a:picLocks noChangeAspect="1"/>
          </p:cNvPicPr>
          <p:nvPr/>
        </p:nvPicPr>
        <p:blipFill>
          <a:blip r:embed="rId1"/>
          <a:stretch>
            <a:fillRect/>
          </a:stretch>
        </p:blipFill>
        <p:spPr>
          <a:xfrm>
            <a:off x="4953000" y="2095500"/>
            <a:ext cx="6629400" cy="4200525"/>
          </a:xfrm>
          <a:prstGeom prst="rect">
            <a:avLst/>
          </a:prstGeom>
        </p:spPr>
      </p:pic>
      <p:sp>
        <p:nvSpPr>
          <p:cNvPr id="8" name="Text 5"/>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9" name="Text 6"/>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PARA QUIÉN</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Para cada reunión en la que el idioma es una barrera</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505200" cy="1676400"/>
          </a:xfrm>
          <a:prstGeom prst="roundRect">
            <a:avLst>
              <a:gd name="adj" fmla="val 5579"/>
            </a:avLst>
          </a:prstGeom>
          <a:solidFill>
            <a:srgbClr val="FFFFFF"/>
          </a:solidFill>
          <a:ln/>
        </p:spPr>
      </p:sp>
      <p:sp>
        <p:nvSpPr>
          <p:cNvPr id="7" name="Shape 5"/>
          <p:cNvSpPr/>
          <p:nvPr/>
        </p:nvSpPr>
        <p:spPr>
          <a:xfrm>
            <a:off x="857250" y="2476500"/>
            <a:ext cx="114300" cy="114300"/>
          </a:xfrm>
          <a:prstGeom prst="roundRect">
            <a:avLst>
              <a:gd name="adj" fmla="val 400000"/>
            </a:avLst>
          </a:prstGeom>
          <a:solidFill>
            <a:srgbClr val="E07A3F"/>
          </a:solidFill>
          <a:ln/>
        </p:spPr>
      </p:sp>
      <p:sp>
        <p:nvSpPr>
          <p:cNvPr id="8" name="Text 6"/>
          <p:cNvSpPr/>
          <p:nvPr/>
        </p:nvSpPr>
        <p:spPr>
          <a:xfrm>
            <a:off x="1085850" y="2381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Mezquitas</a:t>
            </a:r>
            <a:endParaRPr lang="es" sz="1500" dirty="0"/>
          </a:p>
        </p:txBody>
      </p:sp>
      <p:sp>
        <p:nvSpPr>
          <p:cNvPr id="9" name="Text 7"/>
          <p:cNvSpPr/>
          <p:nvPr/>
        </p:nvSpPr>
        <p:spPr>
          <a:xfrm>
            <a:off x="857250" y="2819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La jutba del viernes, las clases, las charlas de Ramadán.</a:t>
            </a:r>
            <a:endParaRPr lang="es" sz="1200" dirty="0"/>
          </a:p>
        </p:txBody>
      </p:sp>
      <p:sp>
        <p:nvSpPr>
          <p:cNvPr id="10" name="Shape 8"/>
          <p:cNvSpPr/>
          <p:nvPr/>
        </p:nvSpPr>
        <p:spPr>
          <a:xfrm>
            <a:off x="4343400" y="2190750"/>
            <a:ext cx="3505200" cy="1676400"/>
          </a:xfrm>
          <a:prstGeom prst="roundRect">
            <a:avLst>
              <a:gd name="adj" fmla="val 5579"/>
            </a:avLst>
          </a:prstGeom>
          <a:solidFill>
            <a:srgbClr val="FFFFFF"/>
          </a:solidFill>
          <a:ln/>
        </p:spPr>
      </p:sp>
      <p:sp>
        <p:nvSpPr>
          <p:cNvPr id="11" name="Shape 9"/>
          <p:cNvSpPr/>
          <p:nvPr/>
        </p:nvSpPr>
        <p:spPr>
          <a:xfrm>
            <a:off x="4591050" y="2476500"/>
            <a:ext cx="114300" cy="114300"/>
          </a:xfrm>
          <a:prstGeom prst="roundRect">
            <a:avLst>
              <a:gd name="adj" fmla="val 400000"/>
            </a:avLst>
          </a:prstGeom>
          <a:solidFill>
            <a:srgbClr val="0E5E6F"/>
          </a:solidFill>
          <a:ln/>
        </p:spPr>
      </p:sp>
      <p:sp>
        <p:nvSpPr>
          <p:cNvPr id="12" name="Text 10"/>
          <p:cNvSpPr/>
          <p:nvPr/>
        </p:nvSpPr>
        <p:spPr>
          <a:xfrm>
            <a:off x="4819650" y="2381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Escuelas y madrasas</a:t>
            </a:r>
            <a:endParaRPr lang="es" sz="1500" dirty="0"/>
          </a:p>
        </p:txBody>
      </p:sp>
      <p:sp>
        <p:nvSpPr>
          <p:cNvPr id="13" name="Text 11"/>
          <p:cNvSpPr/>
          <p:nvPr/>
        </p:nvSpPr>
        <p:spPr>
          <a:xfrm>
            <a:off x="4591050" y="2819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Clases para alumnos que hablan otros idiomas.</a:t>
            </a:r>
            <a:endParaRPr lang="es" sz="1200" dirty="0"/>
          </a:p>
        </p:txBody>
      </p:sp>
      <p:sp>
        <p:nvSpPr>
          <p:cNvPr id="14" name="Shape 12"/>
          <p:cNvSpPr/>
          <p:nvPr/>
        </p:nvSpPr>
        <p:spPr>
          <a:xfrm>
            <a:off x="8077200" y="2190750"/>
            <a:ext cx="3505200" cy="1676400"/>
          </a:xfrm>
          <a:prstGeom prst="roundRect">
            <a:avLst>
              <a:gd name="adj" fmla="val 5579"/>
            </a:avLst>
          </a:prstGeom>
          <a:solidFill>
            <a:srgbClr val="FFFFFF"/>
          </a:solidFill>
          <a:ln/>
        </p:spPr>
      </p:sp>
      <p:sp>
        <p:nvSpPr>
          <p:cNvPr id="15" name="Shape 13"/>
          <p:cNvSpPr/>
          <p:nvPr/>
        </p:nvSpPr>
        <p:spPr>
          <a:xfrm>
            <a:off x="8324850" y="2476500"/>
            <a:ext cx="114300" cy="114300"/>
          </a:xfrm>
          <a:prstGeom prst="roundRect">
            <a:avLst>
              <a:gd name="adj" fmla="val 400000"/>
            </a:avLst>
          </a:prstGeom>
          <a:solidFill>
            <a:srgbClr val="E07A3F"/>
          </a:solidFill>
          <a:ln/>
        </p:spPr>
      </p:sp>
      <p:sp>
        <p:nvSpPr>
          <p:cNvPr id="16" name="Text 14"/>
          <p:cNvSpPr/>
          <p:nvPr/>
        </p:nvSpPr>
        <p:spPr>
          <a:xfrm>
            <a:off x="8553450" y="2381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Universidades</a:t>
            </a:r>
            <a:endParaRPr lang="es" sz="1500" dirty="0"/>
          </a:p>
        </p:txBody>
      </p:sp>
      <p:sp>
        <p:nvSpPr>
          <p:cNvPr id="17" name="Text 15"/>
          <p:cNvSpPr/>
          <p:nvPr/>
        </p:nvSpPr>
        <p:spPr>
          <a:xfrm>
            <a:off x="8324850" y="2819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Clases magistrales, seminarios y conferencias.</a:t>
            </a:r>
            <a:endParaRPr lang="es" sz="1200" dirty="0"/>
          </a:p>
        </p:txBody>
      </p:sp>
      <p:sp>
        <p:nvSpPr>
          <p:cNvPr id="18" name="Shape 16"/>
          <p:cNvSpPr/>
          <p:nvPr/>
        </p:nvSpPr>
        <p:spPr>
          <a:xfrm>
            <a:off x="609600" y="4095750"/>
            <a:ext cx="3505200" cy="1676400"/>
          </a:xfrm>
          <a:prstGeom prst="roundRect">
            <a:avLst>
              <a:gd name="adj" fmla="val 5579"/>
            </a:avLst>
          </a:prstGeom>
          <a:solidFill>
            <a:srgbClr val="FFFFFF"/>
          </a:solidFill>
          <a:ln/>
        </p:spPr>
      </p:sp>
      <p:sp>
        <p:nvSpPr>
          <p:cNvPr id="19" name="Shape 17"/>
          <p:cNvSpPr/>
          <p:nvPr/>
        </p:nvSpPr>
        <p:spPr>
          <a:xfrm>
            <a:off x="857250" y="4381500"/>
            <a:ext cx="114300" cy="114300"/>
          </a:xfrm>
          <a:prstGeom prst="roundRect">
            <a:avLst>
              <a:gd name="adj" fmla="val 400000"/>
            </a:avLst>
          </a:prstGeom>
          <a:solidFill>
            <a:srgbClr val="0E5E6F"/>
          </a:solidFill>
          <a:ln/>
        </p:spPr>
      </p:sp>
      <p:sp>
        <p:nvSpPr>
          <p:cNvPr id="20" name="Text 18"/>
          <p:cNvSpPr/>
          <p:nvPr/>
        </p:nvSpPr>
        <p:spPr>
          <a:xfrm>
            <a:off x="1085850" y="4286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Asociaciones y eventos</a:t>
            </a:r>
            <a:endParaRPr lang="es" sz="1500" dirty="0"/>
          </a:p>
        </p:txBody>
      </p:sp>
      <p:sp>
        <p:nvSpPr>
          <p:cNvPr id="21" name="Text 19"/>
          <p:cNvSpPr/>
          <p:nvPr/>
        </p:nvSpPr>
        <p:spPr>
          <a:xfrm>
            <a:off x="857250" y="4724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Reuniones, conferencias y eventos de la comunidad.</a:t>
            </a:r>
            <a:endParaRPr lang="es" sz="1200" dirty="0"/>
          </a:p>
        </p:txBody>
      </p:sp>
      <p:sp>
        <p:nvSpPr>
          <p:cNvPr id="22" name="Shape 20"/>
          <p:cNvSpPr/>
          <p:nvPr/>
        </p:nvSpPr>
        <p:spPr>
          <a:xfrm>
            <a:off x="4343400" y="4095750"/>
            <a:ext cx="3505200" cy="1676400"/>
          </a:xfrm>
          <a:prstGeom prst="roundRect">
            <a:avLst>
              <a:gd name="adj" fmla="val 5579"/>
            </a:avLst>
          </a:prstGeom>
          <a:solidFill>
            <a:srgbClr val="FFFFFF"/>
          </a:solidFill>
          <a:ln/>
        </p:spPr>
      </p:sp>
      <p:sp>
        <p:nvSpPr>
          <p:cNvPr id="23" name="Shape 21"/>
          <p:cNvSpPr/>
          <p:nvPr/>
        </p:nvSpPr>
        <p:spPr>
          <a:xfrm>
            <a:off x="4591050" y="4381500"/>
            <a:ext cx="114300" cy="114300"/>
          </a:xfrm>
          <a:prstGeom prst="roundRect">
            <a:avLst>
              <a:gd name="adj" fmla="val 400000"/>
            </a:avLst>
          </a:prstGeom>
          <a:solidFill>
            <a:srgbClr val="E07A3F"/>
          </a:solidFill>
          <a:ln/>
        </p:spPr>
      </p:sp>
      <p:sp>
        <p:nvSpPr>
          <p:cNvPr id="24" name="Text 22"/>
          <p:cNvSpPr/>
          <p:nvPr/>
        </p:nvSpPr>
        <p:spPr>
          <a:xfrm>
            <a:off x="4819650" y="4286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Conversos y visitantes</a:t>
            </a:r>
            <a:endParaRPr lang="es" sz="1500" dirty="0"/>
          </a:p>
        </p:txBody>
      </p:sp>
      <p:sp>
        <p:nvSpPr>
          <p:cNvPr id="25" name="Text 23"/>
          <p:cNvSpPr/>
          <p:nvPr/>
        </p:nvSpPr>
        <p:spPr>
          <a:xfrm>
            <a:off x="4591050" y="4724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Todos los que no entienden bien el idioma en que se habla.</a:t>
            </a:r>
            <a:endParaRPr lang="es" sz="1200" dirty="0"/>
          </a:p>
        </p:txBody>
      </p:sp>
      <p:sp>
        <p:nvSpPr>
          <p:cNvPr id="26" name="Shape 24"/>
          <p:cNvSpPr/>
          <p:nvPr/>
        </p:nvSpPr>
        <p:spPr>
          <a:xfrm>
            <a:off x="8077200" y="4095750"/>
            <a:ext cx="3505200" cy="1676400"/>
          </a:xfrm>
          <a:prstGeom prst="roundRect">
            <a:avLst>
              <a:gd name="adj" fmla="val 5579"/>
            </a:avLst>
          </a:prstGeom>
          <a:solidFill>
            <a:srgbClr val="FFFFFF"/>
          </a:solidFill>
          <a:ln/>
        </p:spPr>
      </p:sp>
      <p:sp>
        <p:nvSpPr>
          <p:cNvPr id="27" name="Shape 25"/>
          <p:cNvSpPr/>
          <p:nvPr/>
        </p:nvSpPr>
        <p:spPr>
          <a:xfrm>
            <a:off x="8324850" y="4381500"/>
            <a:ext cx="114300" cy="114300"/>
          </a:xfrm>
          <a:prstGeom prst="roundRect">
            <a:avLst>
              <a:gd name="adj" fmla="val 400000"/>
            </a:avLst>
          </a:prstGeom>
          <a:solidFill>
            <a:srgbClr val="0E5E6F"/>
          </a:solidFill>
          <a:ln/>
        </p:spPr>
      </p:sp>
      <p:sp>
        <p:nvSpPr>
          <p:cNvPr id="28" name="Text 26"/>
          <p:cNvSpPr/>
          <p:nvPr/>
        </p:nvSpPr>
        <p:spPr>
          <a:xfrm>
            <a:off x="8553450" y="4286250"/>
            <a:ext cx="2857500" cy="323850"/>
          </a:xfrm>
          <a:prstGeom prst="rect">
            <a:avLst/>
          </a:prstGeom>
          <a:noFill/>
          <a:ln/>
        </p:spPr>
        <p:txBody>
          <a:bodyPr wrap="square" lIns="0" tIns="0" rIns="0" bIns="0" rtlCol="0" anchor="ctr">
            <a:normAutofit/>
          </a:bodyPr>
          <a:lstStyle/>
          <a:p>
            <a:pPr algn="l" indent="0" marL="0">
              <a:buNone/>
            </a:pPr>
            <a:r>
              <a:rPr lang="es" altLang="en-US" sz="1500" b="1" dirty="0">
                <a:solidFill>
                  <a:srgbClr val="0B2F37"/>
                </a:solidFill>
                <a:latin typeface="Arial" pitchFamily="34" charset="0"/>
                <a:ea typeface="Arial" pitchFamily="34" charset="-122"/>
                <a:cs typeface="Arial" pitchFamily="34" charset="-120"/>
              </a:rPr>
              <a:t>Personas sordas</a:t>
            </a:r>
            <a:endParaRPr lang="es" sz="1500" dirty="0"/>
          </a:p>
        </p:txBody>
      </p:sp>
      <p:sp>
        <p:nvSpPr>
          <p:cNvPr id="29" name="Text 27"/>
          <p:cNvSpPr/>
          <p:nvPr/>
        </p:nvSpPr>
        <p:spPr>
          <a:xfrm>
            <a:off x="8324850" y="4724400"/>
            <a:ext cx="3009900" cy="9144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Subtítulos en directo en el idioma de quien habla.</a:t>
            </a:r>
            <a:endParaRPr lang="es" sz="1200" dirty="0"/>
          </a:p>
        </p:txBody>
      </p:sp>
      <p:sp>
        <p:nvSpPr>
          <p:cNvPr id="30" name="Text 28"/>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1" name="Text 29"/>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QUÉ NECESITA</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Un teléfono, un pequeño micrófono y su código QR</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66950"/>
            <a:ext cx="323850" cy="323850"/>
          </a:xfrm>
          <a:prstGeom prst="roundRect">
            <a:avLst>
              <a:gd name="adj" fmla="val 141176"/>
            </a:avLst>
          </a:prstGeom>
          <a:solidFill>
            <a:srgbClr val="0E5E6F"/>
          </a:solidFill>
          <a:ln/>
        </p:spPr>
      </p:sp>
      <p:sp>
        <p:nvSpPr>
          <p:cNvPr id="7" name="Text 5"/>
          <p:cNvSpPr/>
          <p:nvPr/>
        </p:nvSpPr>
        <p:spPr>
          <a:xfrm>
            <a:off x="609600" y="2266950"/>
            <a:ext cx="323850" cy="323850"/>
          </a:xfrm>
          <a:prstGeom prst="rect">
            <a:avLst/>
          </a:prstGeom>
          <a:noFill/>
          <a:ln/>
        </p:spPr>
        <p:txBody>
          <a:bodyPr wrap="square" lIns="0" tIns="0" rIns="0" bIns="0" rtlCol="0" anchor="ctr">
            <a:normAutofit/>
          </a:bodyPr>
          <a:lstStyle/>
          <a:p>
            <a:pPr algn="ctr" indent="0" marL="0">
              <a:buNone/>
            </a:pPr>
            <a:r>
              <a:rPr lang="es" altLang="en-US" sz="1200" b="1" dirty="0">
                <a:solidFill>
                  <a:srgbClr val="FFFFFF"/>
                </a:solidFill>
                <a:latin typeface="Arial" pitchFamily="34" charset="0"/>
                <a:ea typeface="Arial" pitchFamily="34" charset="-122"/>
                <a:cs typeface="Arial" pitchFamily="34" charset="-120"/>
              </a:rPr>
              <a:t>1</a:t>
            </a:r>
            <a:endParaRPr lang="es" sz="1200" dirty="0"/>
          </a:p>
        </p:txBody>
      </p:sp>
      <p:sp>
        <p:nvSpPr>
          <p:cNvPr id="8" name="Text 6"/>
          <p:cNvSpPr/>
          <p:nvPr/>
        </p:nvSpPr>
        <p:spPr>
          <a:xfrm>
            <a:off x="1123950" y="2209800"/>
            <a:ext cx="5715000" cy="857250"/>
          </a:xfrm>
          <a:prstGeom prst="rect">
            <a:avLst/>
          </a:prstGeom>
          <a:noFill/>
          <a:ln/>
        </p:spPr>
        <p:txBody>
          <a:bodyPr wrap="square" lIns="0" tIns="0" rIns="0" bIns="0" rtlCol="0" anchor="t">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Un teléfono o una tableta cerca de quien habla, con internet.</a:t>
            </a:r>
            <a:endParaRPr lang="es" sz="1350" dirty="0"/>
          </a:p>
        </p:txBody>
      </p:sp>
      <p:sp>
        <p:nvSpPr>
          <p:cNvPr id="9" name="Shape 7"/>
          <p:cNvSpPr/>
          <p:nvPr/>
        </p:nvSpPr>
        <p:spPr>
          <a:xfrm>
            <a:off x="609600" y="3181350"/>
            <a:ext cx="323850" cy="323850"/>
          </a:xfrm>
          <a:prstGeom prst="roundRect">
            <a:avLst>
              <a:gd name="adj" fmla="val 141176"/>
            </a:avLst>
          </a:prstGeom>
          <a:solidFill>
            <a:srgbClr val="0E5E6F"/>
          </a:solidFill>
          <a:ln/>
        </p:spPr>
      </p:sp>
      <p:sp>
        <p:nvSpPr>
          <p:cNvPr id="10" name="Text 8"/>
          <p:cNvSpPr/>
          <p:nvPr/>
        </p:nvSpPr>
        <p:spPr>
          <a:xfrm>
            <a:off x="609600" y="3181350"/>
            <a:ext cx="323850" cy="323850"/>
          </a:xfrm>
          <a:prstGeom prst="rect">
            <a:avLst/>
          </a:prstGeom>
          <a:noFill/>
          <a:ln/>
        </p:spPr>
        <p:txBody>
          <a:bodyPr wrap="square" lIns="0" tIns="0" rIns="0" bIns="0" rtlCol="0" anchor="ctr">
            <a:normAutofit/>
          </a:bodyPr>
          <a:lstStyle/>
          <a:p>
            <a:pPr algn="ctr" indent="0" marL="0">
              <a:buNone/>
            </a:pPr>
            <a:r>
              <a:rPr lang="es" altLang="en-US" sz="1200" b="1" dirty="0">
                <a:solidFill>
                  <a:srgbClr val="FFFFFF"/>
                </a:solidFill>
                <a:latin typeface="Arial" pitchFamily="34" charset="0"/>
                <a:ea typeface="Arial" pitchFamily="34" charset="-122"/>
                <a:cs typeface="Arial" pitchFamily="34" charset="-120"/>
              </a:rPr>
              <a:t>2</a:t>
            </a:r>
            <a:endParaRPr lang="es" sz="1200" dirty="0"/>
          </a:p>
        </p:txBody>
      </p:sp>
      <p:sp>
        <p:nvSpPr>
          <p:cNvPr id="11" name="Text 9"/>
          <p:cNvSpPr/>
          <p:nvPr/>
        </p:nvSpPr>
        <p:spPr>
          <a:xfrm>
            <a:off x="1123950" y="3124200"/>
            <a:ext cx="5715000" cy="857250"/>
          </a:xfrm>
          <a:prstGeom prst="rect">
            <a:avLst/>
          </a:prstGeom>
          <a:noFill/>
          <a:ln/>
        </p:spPr>
        <p:txBody>
          <a:bodyPr wrap="square" lIns="0" tIns="0" rIns="0" bIns="0" rtlCol="0" anchor="t">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Un micrófono inalámbrico de solapa. Su receptor se conecta al teléfono, así que su equipo de sonido queda como está.</a:t>
            </a:r>
            <a:endParaRPr lang="es" sz="1350" dirty="0"/>
          </a:p>
        </p:txBody>
      </p:sp>
      <p:sp>
        <p:nvSpPr>
          <p:cNvPr id="12" name="Shape 10"/>
          <p:cNvSpPr/>
          <p:nvPr/>
        </p:nvSpPr>
        <p:spPr>
          <a:xfrm>
            <a:off x="609600" y="4095750"/>
            <a:ext cx="323850" cy="323850"/>
          </a:xfrm>
          <a:prstGeom prst="roundRect">
            <a:avLst>
              <a:gd name="adj" fmla="val 141176"/>
            </a:avLst>
          </a:prstGeom>
          <a:solidFill>
            <a:srgbClr val="0E5E6F"/>
          </a:solidFill>
          <a:ln/>
        </p:spPr>
      </p:sp>
      <p:sp>
        <p:nvSpPr>
          <p:cNvPr id="13" name="Text 11"/>
          <p:cNvSpPr/>
          <p:nvPr/>
        </p:nvSpPr>
        <p:spPr>
          <a:xfrm>
            <a:off x="609600" y="4095750"/>
            <a:ext cx="323850" cy="323850"/>
          </a:xfrm>
          <a:prstGeom prst="rect">
            <a:avLst/>
          </a:prstGeom>
          <a:noFill/>
          <a:ln/>
        </p:spPr>
        <p:txBody>
          <a:bodyPr wrap="square" lIns="0" tIns="0" rIns="0" bIns="0" rtlCol="0" anchor="ctr">
            <a:normAutofit/>
          </a:bodyPr>
          <a:lstStyle/>
          <a:p>
            <a:pPr algn="ctr" indent="0" marL="0">
              <a:buNone/>
            </a:pPr>
            <a:r>
              <a:rPr lang="es" altLang="en-US" sz="1200" b="1" dirty="0">
                <a:solidFill>
                  <a:srgbClr val="FFFFFF"/>
                </a:solidFill>
                <a:latin typeface="Arial" pitchFamily="34" charset="0"/>
                <a:ea typeface="Arial" pitchFamily="34" charset="-122"/>
                <a:cs typeface="Arial" pitchFamily="34" charset="-120"/>
              </a:rPr>
              <a:t>3</a:t>
            </a:r>
            <a:endParaRPr lang="es" sz="1200" dirty="0"/>
          </a:p>
        </p:txBody>
      </p:sp>
      <p:sp>
        <p:nvSpPr>
          <p:cNvPr id="14" name="Text 12"/>
          <p:cNvSpPr/>
          <p:nvPr/>
        </p:nvSpPr>
        <p:spPr>
          <a:xfrm>
            <a:off x="1123950" y="4038600"/>
            <a:ext cx="5715000" cy="857250"/>
          </a:xfrm>
          <a:prstGeom prst="rect">
            <a:avLst/>
          </a:prstGeom>
          <a:noFill/>
          <a:ln/>
        </p:spPr>
        <p:txBody>
          <a:bodyPr wrap="square" lIns="0" tIns="0" rIns="0" bIns="0" rtlCol="0" anchor="t">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Su código QR: imprima el banner enrollable listo o muéstrelo en una pantalla. Ambos están en la aplicación.</a:t>
            </a:r>
            <a:endParaRPr lang="es" sz="1350" dirty="0"/>
          </a:p>
        </p:txBody>
      </p:sp>
      <p:sp>
        <p:nvSpPr>
          <p:cNvPr id="15" name="Shape 13"/>
          <p:cNvSpPr/>
          <p:nvPr/>
        </p:nvSpPr>
        <p:spPr>
          <a:xfrm>
            <a:off x="609600" y="5010150"/>
            <a:ext cx="323850" cy="323850"/>
          </a:xfrm>
          <a:prstGeom prst="roundRect">
            <a:avLst>
              <a:gd name="adj" fmla="val 141176"/>
            </a:avLst>
          </a:prstGeom>
          <a:solidFill>
            <a:srgbClr val="0E5E6F"/>
          </a:solidFill>
          <a:ln/>
        </p:spPr>
      </p:sp>
      <p:sp>
        <p:nvSpPr>
          <p:cNvPr id="16" name="Text 14"/>
          <p:cNvSpPr/>
          <p:nvPr/>
        </p:nvSpPr>
        <p:spPr>
          <a:xfrm>
            <a:off x="609600" y="5010150"/>
            <a:ext cx="323850" cy="323850"/>
          </a:xfrm>
          <a:prstGeom prst="rect">
            <a:avLst/>
          </a:prstGeom>
          <a:noFill/>
          <a:ln/>
        </p:spPr>
        <p:txBody>
          <a:bodyPr wrap="square" lIns="0" tIns="0" rIns="0" bIns="0" rtlCol="0" anchor="ctr">
            <a:normAutofit/>
          </a:bodyPr>
          <a:lstStyle/>
          <a:p>
            <a:pPr algn="ctr" indent="0" marL="0">
              <a:buNone/>
            </a:pPr>
            <a:r>
              <a:rPr lang="es" altLang="en-US" sz="1200" b="1" dirty="0">
                <a:solidFill>
                  <a:srgbClr val="FFFFFF"/>
                </a:solidFill>
                <a:latin typeface="Arial" pitchFamily="34" charset="0"/>
                <a:ea typeface="Arial" pitchFamily="34" charset="-122"/>
                <a:cs typeface="Arial" pitchFamily="34" charset="-120"/>
              </a:rPr>
              <a:t>4</a:t>
            </a:r>
            <a:endParaRPr lang="es" sz="1200" dirty="0"/>
          </a:p>
        </p:txBody>
      </p:sp>
      <p:sp>
        <p:nvSpPr>
          <p:cNvPr id="17" name="Text 15"/>
          <p:cNvSpPr/>
          <p:nvPr/>
        </p:nvSpPr>
        <p:spPr>
          <a:xfrm>
            <a:off x="1123950" y="4953000"/>
            <a:ext cx="5715000" cy="857250"/>
          </a:xfrm>
          <a:prstGeom prst="rect">
            <a:avLst/>
          </a:prstGeom>
          <a:noFill/>
          <a:ln/>
        </p:spPr>
        <p:txBody>
          <a:bodyPr wrap="square" lIns="0" tIns="0" rIns="0" bIns="0" rtlCol="0" anchor="t">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Opcional: un televisor o una pantalla en la sala para la traducción.</a:t>
            </a:r>
            <a:endParaRPr lang="es" sz="1350" dirty="0"/>
          </a:p>
        </p:txBody>
      </p:sp>
      <p:sp>
        <p:nvSpPr>
          <p:cNvPr id="18" name="Text 16"/>
          <p:cNvSpPr/>
          <p:nvPr/>
        </p:nvSpPr>
        <p:spPr>
          <a:xfrm>
            <a:off x="1123950" y="5981700"/>
            <a:ext cx="5715000" cy="381000"/>
          </a:xfrm>
          <a:prstGeom prst="rect">
            <a:avLst/>
          </a:prstGeom>
          <a:noFill/>
          <a:ln/>
        </p:spPr>
        <p:txBody>
          <a:bodyPr wrap="square" lIns="0" tIns="0" rIns="0" bIns="0" rtlCol="0" anchor="ctr">
            <a:normAutofit/>
          </a:bodyPr>
          <a:lstStyle/>
          <a:p>
            <a:pPr algn="l" indent="0" marL="0">
              <a:buNone/>
            </a:pPr>
            <a:r>
              <a:rPr lang="es" altLang="en-US" sz="1280" b="1" dirty="0">
                <a:solidFill>
                  <a:srgbClr val="0E5E6F"/>
                </a:solidFill>
                <a:latin typeface="Arial" pitchFamily="34" charset="0"/>
                <a:ea typeface="Arial" pitchFamily="34" charset="-122"/>
                <a:cs typeface="Arial" pitchFamily="34" charset="-120"/>
              </a:rPr>
              <a:t>Nada que instalar para quienes lo siguen.</a:t>
            </a:r>
            <a:endParaRPr lang="es" sz="1280" dirty="0"/>
          </a:p>
        </p:txBody>
      </p:sp>
      <p:pic>
        <p:nvPicPr>
          <p:cNvPr id="19" name="Image 0" descr="/var/folders/1z/crfbntg115l2c0hhbc4fqsmr0000gn/T/deck-GUZQtc/imam.jpg">    </p:cNvPr>
          <p:cNvPicPr>
            <a:picLocks noChangeAspect="1"/>
          </p:cNvPicPr>
          <p:nvPr/>
        </p:nvPicPr>
        <p:blipFill>
          <a:blip r:embed="rId1"/>
          <a:stretch>
            <a:fillRect/>
          </a:stretch>
        </p:blipFill>
        <p:spPr>
          <a:xfrm>
            <a:off x="8601075" y="1866900"/>
            <a:ext cx="2981325" cy="4476750"/>
          </a:xfrm>
          <a:prstGeom prst="rect">
            <a:avLst/>
          </a:prstGeom>
        </p:spPr>
      </p:pic>
      <p:sp>
        <p:nvSpPr>
          <p:cNvPr id="20"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1"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PRECIOS</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Una jutba de 20 minutos cuesta unos 4 $</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619500" cy="2857500"/>
          </a:xfrm>
          <a:prstGeom prst="roundRect">
            <a:avLst>
              <a:gd name="adj" fmla="val 1920"/>
            </a:avLst>
          </a:prstGeom>
          <a:solidFill>
            <a:srgbClr val="FFFFFF"/>
          </a:solidFill>
          <a:ln/>
        </p:spPr>
      </p:sp>
      <p:sp>
        <p:nvSpPr>
          <p:cNvPr id="7" name="Text 5"/>
          <p:cNvSpPr/>
          <p:nvPr/>
        </p:nvSpPr>
        <p:spPr>
          <a:xfrm>
            <a:off x="838200" y="2381250"/>
            <a:ext cx="3238500" cy="609600"/>
          </a:xfrm>
          <a:prstGeom prst="rect">
            <a:avLst/>
          </a:prstGeom>
          <a:noFill/>
          <a:ln/>
        </p:spPr>
        <p:txBody>
          <a:bodyPr wrap="square" lIns="0" tIns="0" rIns="0" bIns="0" rtlCol="0" anchor="ctr">
            <a:normAutofit/>
          </a:bodyPr>
          <a:lstStyle/>
          <a:p>
            <a:pPr algn="l" indent="0" marL="0">
              <a:buNone/>
            </a:pPr>
            <a:r>
              <a:rPr lang="es" altLang="en-US" sz="2250" b="1" dirty="0">
                <a:solidFill>
                  <a:srgbClr val="0E5E6F"/>
                </a:solidFill>
                <a:latin typeface="Arial" pitchFamily="34" charset="0"/>
                <a:ea typeface="Arial" pitchFamily="34" charset="-122"/>
                <a:cs typeface="Arial" pitchFamily="34" charset="-120"/>
              </a:rPr>
              <a:t>0,20 $ por minuto</a:t>
            </a:r>
            <a:endParaRPr lang="es" sz="2250" dirty="0"/>
          </a:p>
        </p:txBody>
      </p:sp>
      <p:sp>
        <p:nvSpPr>
          <p:cNvPr id="8" name="Text 6"/>
          <p:cNvSpPr/>
          <p:nvPr/>
        </p:nvSpPr>
        <p:spPr>
          <a:xfrm>
            <a:off x="838200" y="3143250"/>
            <a:ext cx="2095500" cy="381000"/>
          </a:xfrm>
          <a:prstGeom prst="rect">
            <a:avLst/>
          </a:prstGeom>
          <a:noFill/>
          <a:ln/>
        </p:spPr>
        <p:txBody>
          <a:bodyPr wrap="square" lIns="0" tIns="0" rIns="0" bIns="0" rtlCol="0" anchor="ctr">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1 idioma</a:t>
            </a:r>
            <a:endParaRPr lang="es" sz="1350" dirty="0"/>
          </a:p>
        </p:txBody>
      </p:sp>
      <p:sp>
        <p:nvSpPr>
          <p:cNvPr id="9" name="Text 7"/>
          <p:cNvSpPr/>
          <p:nvPr/>
        </p:nvSpPr>
        <p:spPr>
          <a:xfrm>
            <a:off x="2857500" y="3143250"/>
            <a:ext cx="1143000" cy="381000"/>
          </a:xfrm>
          <a:prstGeom prst="rect">
            <a:avLst/>
          </a:prstGeom>
          <a:noFill/>
          <a:ln/>
        </p:spPr>
        <p:txBody>
          <a:bodyPr wrap="square" lIns="0" tIns="0" rIns="0" bIns="0" rtlCol="0" anchor="ctr">
            <a:normAutofit/>
          </a:bodyPr>
          <a:lstStyle/>
          <a:p>
            <a:pPr algn="r" indent="0" marL="0">
              <a:buNone/>
            </a:pPr>
            <a:r>
              <a:rPr lang="es" altLang="en-US" sz="1350" b="1" dirty="0">
                <a:solidFill>
                  <a:srgbClr val="0B2F37"/>
                </a:solidFill>
                <a:latin typeface="Arial" pitchFamily="34" charset="0"/>
                <a:ea typeface="Arial" pitchFamily="34" charset="-122"/>
                <a:cs typeface="Arial" pitchFamily="34" charset="-120"/>
              </a:rPr>
              <a:t>0,20 $</a:t>
            </a:r>
            <a:endParaRPr lang="es" sz="1350" dirty="0"/>
          </a:p>
        </p:txBody>
      </p:sp>
      <p:sp>
        <p:nvSpPr>
          <p:cNvPr id="10" name="Text 8"/>
          <p:cNvSpPr/>
          <p:nvPr/>
        </p:nvSpPr>
        <p:spPr>
          <a:xfrm>
            <a:off x="838200" y="3600450"/>
            <a:ext cx="2095500" cy="381000"/>
          </a:xfrm>
          <a:prstGeom prst="rect">
            <a:avLst/>
          </a:prstGeom>
          <a:noFill/>
          <a:ln/>
        </p:spPr>
        <p:txBody>
          <a:bodyPr wrap="square" lIns="0" tIns="0" rIns="0" bIns="0" rtlCol="0" anchor="ctr">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2 idiomas</a:t>
            </a:r>
            <a:endParaRPr lang="es" sz="1350" dirty="0"/>
          </a:p>
        </p:txBody>
      </p:sp>
      <p:sp>
        <p:nvSpPr>
          <p:cNvPr id="11" name="Text 9"/>
          <p:cNvSpPr/>
          <p:nvPr/>
        </p:nvSpPr>
        <p:spPr>
          <a:xfrm>
            <a:off x="2857500" y="3600450"/>
            <a:ext cx="1143000" cy="381000"/>
          </a:xfrm>
          <a:prstGeom prst="rect">
            <a:avLst/>
          </a:prstGeom>
          <a:noFill/>
          <a:ln/>
        </p:spPr>
        <p:txBody>
          <a:bodyPr wrap="square" lIns="0" tIns="0" rIns="0" bIns="0" rtlCol="0" anchor="ctr">
            <a:normAutofit/>
          </a:bodyPr>
          <a:lstStyle/>
          <a:p>
            <a:pPr algn="r" indent="0" marL="0">
              <a:buNone/>
            </a:pPr>
            <a:r>
              <a:rPr lang="es" altLang="en-US" sz="1350" b="1" dirty="0">
                <a:solidFill>
                  <a:srgbClr val="0B2F37"/>
                </a:solidFill>
                <a:latin typeface="Arial" pitchFamily="34" charset="0"/>
                <a:ea typeface="Arial" pitchFamily="34" charset="-122"/>
                <a:cs typeface="Arial" pitchFamily="34" charset="-120"/>
              </a:rPr>
              <a:t>0,30 $</a:t>
            </a:r>
            <a:endParaRPr lang="es" sz="1350" dirty="0"/>
          </a:p>
        </p:txBody>
      </p:sp>
      <p:sp>
        <p:nvSpPr>
          <p:cNvPr id="12" name="Text 10"/>
          <p:cNvSpPr/>
          <p:nvPr/>
        </p:nvSpPr>
        <p:spPr>
          <a:xfrm>
            <a:off x="838200" y="4057650"/>
            <a:ext cx="2095500" cy="381000"/>
          </a:xfrm>
          <a:prstGeom prst="rect">
            <a:avLst/>
          </a:prstGeom>
          <a:noFill/>
          <a:ln/>
        </p:spPr>
        <p:txBody>
          <a:bodyPr wrap="square" lIns="0" tIns="0" rIns="0" bIns="0" rtlCol="0" anchor="ctr">
            <a:normAutofit/>
          </a:bodyPr>
          <a:lstStyle/>
          <a:p>
            <a:pPr algn="l" indent="0" marL="0">
              <a:buNone/>
            </a:pPr>
            <a:r>
              <a:rPr lang="es" altLang="en-US" sz="1350" dirty="0">
                <a:solidFill>
                  <a:srgbClr val="0B2F37"/>
                </a:solidFill>
                <a:latin typeface="Arial" pitchFamily="34" charset="0"/>
                <a:ea typeface="Arial" pitchFamily="34" charset="-122"/>
                <a:cs typeface="Arial" pitchFamily="34" charset="-120"/>
              </a:rPr>
              <a:t>3 idiomas</a:t>
            </a:r>
            <a:endParaRPr lang="es" sz="1350" dirty="0"/>
          </a:p>
        </p:txBody>
      </p:sp>
      <p:sp>
        <p:nvSpPr>
          <p:cNvPr id="13" name="Text 11"/>
          <p:cNvSpPr/>
          <p:nvPr/>
        </p:nvSpPr>
        <p:spPr>
          <a:xfrm>
            <a:off x="2857500" y="4057650"/>
            <a:ext cx="1143000" cy="381000"/>
          </a:xfrm>
          <a:prstGeom prst="rect">
            <a:avLst/>
          </a:prstGeom>
          <a:noFill/>
          <a:ln/>
        </p:spPr>
        <p:txBody>
          <a:bodyPr wrap="square" lIns="0" tIns="0" rIns="0" bIns="0" rtlCol="0" anchor="ctr">
            <a:normAutofit/>
          </a:bodyPr>
          <a:lstStyle/>
          <a:p>
            <a:pPr algn="r" indent="0" marL="0">
              <a:buNone/>
            </a:pPr>
            <a:r>
              <a:rPr lang="es" altLang="en-US" sz="1350" b="1" dirty="0">
                <a:solidFill>
                  <a:srgbClr val="0B2F37"/>
                </a:solidFill>
                <a:latin typeface="Arial" pitchFamily="34" charset="0"/>
                <a:ea typeface="Arial" pitchFamily="34" charset="-122"/>
                <a:cs typeface="Arial" pitchFamily="34" charset="-120"/>
              </a:rPr>
              <a:t>0,38 $</a:t>
            </a:r>
            <a:endParaRPr lang="es" sz="1350" dirty="0"/>
          </a:p>
        </p:txBody>
      </p:sp>
      <p:sp>
        <p:nvSpPr>
          <p:cNvPr id="14" name="Shape 12"/>
          <p:cNvSpPr/>
          <p:nvPr/>
        </p:nvSpPr>
        <p:spPr>
          <a:xfrm>
            <a:off x="4572000" y="2190750"/>
            <a:ext cx="2247900" cy="2857500"/>
          </a:xfrm>
          <a:prstGeom prst="roundRect">
            <a:avLst>
              <a:gd name="adj" fmla="val 3103"/>
            </a:avLst>
          </a:prstGeom>
          <a:solidFill>
            <a:srgbClr val="FFFFFF"/>
          </a:solidFill>
          <a:ln/>
        </p:spPr>
      </p:sp>
      <p:sp>
        <p:nvSpPr>
          <p:cNvPr id="15" name="Text 13"/>
          <p:cNvSpPr/>
          <p:nvPr/>
        </p:nvSpPr>
        <p:spPr>
          <a:xfrm>
            <a:off x="4762500" y="2419350"/>
            <a:ext cx="1905000" cy="323850"/>
          </a:xfrm>
          <a:prstGeom prst="rect">
            <a:avLst/>
          </a:prstGeom>
          <a:noFill/>
          <a:ln/>
        </p:spPr>
        <p:txBody>
          <a:bodyPr wrap="square" lIns="0" tIns="0" rIns="0" bIns="0" rtlCol="0" anchor="ctr">
            <a:normAutofit/>
          </a:bodyPr>
          <a:lstStyle/>
          <a:p>
            <a:pPr algn="l" indent="0" marL="0">
              <a:buNone/>
            </a:pPr>
            <a:r>
              <a:rPr lang="es" altLang="en-US" sz="1580" b="1" dirty="0">
                <a:solidFill>
                  <a:srgbClr val="0B2F37"/>
                </a:solidFill>
                <a:latin typeface="Arial" pitchFamily="34" charset="0"/>
                <a:ea typeface="Arial" pitchFamily="34" charset="-122"/>
                <a:cs typeface="Arial" pitchFamily="34" charset="-120"/>
              </a:rPr>
              <a:t>Spark</a:t>
            </a:r>
            <a:endParaRPr lang="es" sz="1580" dirty="0"/>
          </a:p>
        </p:txBody>
      </p:sp>
      <p:sp>
        <p:nvSpPr>
          <p:cNvPr id="16" name="Text 14"/>
          <p:cNvSpPr/>
          <p:nvPr/>
        </p:nvSpPr>
        <p:spPr>
          <a:xfrm>
            <a:off x="4762500" y="2857500"/>
            <a:ext cx="1905000" cy="476250"/>
          </a:xfrm>
          <a:prstGeom prst="rect">
            <a:avLst/>
          </a:prstGeom>
          <a:noFill/>
          <a:ln/>
        </p:spPr>
        <p:txBody>
          <a:bodyPr wrap="square" lIns="0" tIns="0" rIns="0" bIns="0" rtlCol="0" anchor="ctr">
            <a:normAutofit/>
          </a:bodyPr>
          <a:lstStyle/>
          <a:p>
            <a:pPr algn="l" indent="0" marL="0">
              <a:buNone/>
            </a:pPr>
            <a:r>
              <a:rPr lang="es" altLang="en-US" sz="1950" b="1" dirty="0">
                <a:solidFill>
                  <a:srgbClr val="0E5E6F"/>
                </a:solidFill>
                <a:latin typeface="Arial" pitchFamily="34" charset="0"/>
                <a:ea typeface="Arial" pitchFamily="34" charset="-122"/>
                <a:cs typeface="Arial" pitchFamily="34" charset="-120"/>
              </a:rPr>
              <a:t>15 $ / mes</a:t>
            </a:r>
            <a:endParaRPr lang="es" sz="1950" dirty="0"/>
          </a:p>
        </p:txBody>
      </p:sp>
      <p:sp>
        <p:nvSpPr>
          <p:cNvPr id="17" name="Text 15"/>
          <p:cNvSpPr/>
          <p:nvPr/>
        </p:nvSpPr>
        <p:spPr>
          <a:xfrm>
            <a:off x="4762500" y="3429000"/>
            <a:ext cx="1905000" cy="571500"/>
          </a:xfrm>
          <a:prstGeom prst="rect">
            <a:avLst/>
          </a:prstGeom>
          <a:noFill/>
          <a:ln/>
        </p:spPr>
        <p:txBody>
          <a:bodyPr wrap="square" lIns="0" tIns="0" rIns="0" bIns="0" rtlCol="0" anchor="t">
            <a:normAutofit/>
          </a:bodyPr>
          <a:lstStyle/>
          <a:p>
            <a:pPr algn="l" indent="0" marL="0">
              <a:buNone/>
            </a:pPr>
            <a:r>
              <a:rPr lang="es" altLang="en-US" sz="1200" dirty="0">
                <a:solidFill>
                  <a:srgbClr val="0B2F37"/>
                </a:solidFill>
                <a:latin typeface="Arial" pitchFamily="34" charset="0"/>
                <a:ea typeface="Arial" pitchFamily="34" charset="-122"/>
                <a:cs typeface="Arial" pitchFamily="34" charset="-120"/>
              </a:rPr>
              <a:t>1000 créditos al mes</a:t>
            </a:r>
            <a:endParaRPr lang="es" sz="1200" dirty="0"/>
          </a:p>
        </p:txBody>
      </p:sp>
      <p:sp>
        <p:nvSpPr>
          <p:cNvPr id="18" name="Text 16"/>
          <p:cNvSpPr/>
          <p:nvPr/>
        </p:nvSpPr>
        <p:spPr>
          <a:xfrm>
            <a:off x="4762500" y="4191000"/>
            <a:ext cx="1905000" cy="342900"/>
          </a:xfrm>
          <a:prstGeom prst="rect">
            <a:avLst/>
          </a:prstGeom>
          <a:noFill/>
          <a:ln/>
        </p:spPr>
        <p:txBody>
          <a:bodyPr wrap="square" lIns="0" tIns="0" rIns="0" bIns="0" rtlCol="0" anchor="ctr">
            <a:normAutofit/>
          </a:bodyPr>
          <a:lstStyle/>
          <a:p>
            <a:pPr algn="l" indent="0" marL="0">
              <a:buNone/>
            </a:pPr>
            <a:r>
              <a:rPr lang="es" altLang="en-US" sz="1130" b="1" dirty="0">
                <a:solidFill>
                  <a:srgbClr val="0E5E6F"/>
                </a:solidFill>
                <a:latin typeface="Arial" pitchFamily="34" charset="0"/>
                <a:ea typeface="Arial" pitchFamily="34" charset="-122"/>
                <a:cs typeface="Arial" pitchFamily="34" charset="-120"/>
              </a:rPr>
              <a:t>Ahorre un 25 %</a:t>
            </a:r>
            <a:endParaRPr lang="es" sz="1130" dirty="0"/>
          </a:p>
        </p:txBody>
      </p:sp>
      <p:sp>
        <p:nvSpPr>
          <p:cNvPr id="19" name="Shape 17"/>
          <p:cNvSpPr/>
          <p:nvPr/>
        </p:nvSpPr>
        <p:spPr>
          <a:xfrm>
            <a:off x="6972300" y="2190750"/>
            <a:ext cx="2247900" cy="2857500"/>
          </a:xfrm>
          <a:prstGeom prst="roundRect">
            <a:avLst>
              <a:gd name="adj" fmla="val 3103"/>
            </a:avLst>
          </a:prstGeom>
          <a:solidFill>
            <a:srgbClr val="FFFFFF"/>
          </a:solidFill>
          <a:ln w="25400">
            <a:solidFill>
              <a:srgbClr val="0E5E6F"/>
            </a:solidFill>
            <a:prstDash val="solid"/>
          </a:ln>
        </p:spPr>
      </p:sp>
      <p:sp>
        <p:nvSpPr>
          <p:cNvPr id="20" name="Text 18"/>
          <p:cNvSpPr/>
          <p:nvPr/>
        </p:nvSpPr>
        <p:spPr>
          <a:xfrm>
            <a:off x="7162800" y="2419350"/>
            <a:ext cx="1905000" cy="323850"/>
          </a:xfrm>
          <a:prstGeom prst="rect">
            <a:avLst/>
          </a:prstGeom>
          <a:noFill/>
          <a:ln/>
        </p:spPr>
        <p:txBody>
          <a:bodyPr wrap="square" lIns="0" tIns="0" rIns="0" bIns="0" rtlCol="0" anchor="ctr">
            <a:normAutofit/>
          </a:bodyPr>
          <a:lstStyle/>
          <a:p>
            <a:pPr algn="l" indent="0" marL="0">
              <a:buNone/>
            </a:pPr>
            <a:r>
              <a:rPr lang="es" altLang="en-US" sz="1580" b="1" dirty="0">
                <a:solidFill>
                  <a:srgbClr val="0B2F37"/>
                </a:solidFill>
                <a:latin typeface="Arial" pitchFamily="34" charset="0"/>
                <a:ea typeface="Arial" pitchFamily="34" charset="-122"/>
                <a:cs typeface="Arial" pitchFamily="34" charset="-120"/>
              </a:rPr>
              <a:t>Lantern</a:t>
            </a:r>
            <a:endParaRPr lang="es" sz="1580" dirty="0"/>
          </a:p>
        </p:txBody>
      </p:sp>
      <p:sp>
        <p:nvSpPr>
          <p:cNvPr id="21" name="Text 19"/>
          <p:cNvSpPr/>
          <p:nvPr/>
        </p:nvSpPr>
        <p:spPr>
          <a:xfrm>
            <a:off x="7162800" y="2857500"/>
            <a:ext cx="1905000" cy="476250"/>
          </a:xfrm>
          <a:prstGeom prst="rect">
            <a:avLst/>
          </a:prstGeom>
          <a:noFill/>
          <a:ln/>
        </p:spPr>
        <p:txBody>
          <a:bodyPr wrap="square" lIns="0" tIns="0" rIns="0" bIns="0" rtlCol="0" anchor="ctr">
            <a:normAutofit/>
          </a:bodyPr>
          <a:lstStyle/>
          <a:p>
            <a:pPr algn="l" indent="0" marL="0">
              <a:buNone/>
            </a:pPr>
            <a:r>
              <a:rPr lang="es" altLang="en-US" sz="1950" b="1" dirty="0">
                <a:solidFill>
                  <a:srgbClr val="0E5E6F"/>
                </a:solidFill>
                <a:latin typeface="Arial" pitchFamily="34" charset="0"/>
                <a:ea typeface="Arial" pitchFamily="34" charset="-122"/>
                <a:cs typeface="Arial" pitchFamily="34" charset="-120"/>
              </a:rPr>
              <a:t>39 $ / mes</a:t>
            </a:r>
            <a:endParaRPr lang="es" sz="1950" dirty="0"/>
          </a:p>
        </p:txBody>
      </p:sp>
      <p:sp>
        <p:nvSpPr>
          <p:cNvPr id="22" name="Text 20"/>
          <p:cNvSpPr/>
          <p:nvPr/>
        </p:nvSpPr>
        <p:spPr>
          <a:xfrm>
            <a:off x="7162800" y="3429000"/>
            <a:ext cx="1905000" cy="571500"/>
          </a:xfrm>
          <a:prstGeom prst="rect">
            <a:avLst/>
          </a:prstGeom>
          <a:noFill/>
          <a:ln/>
        </p:spPr>
        <p:txBody>
          <a:bodyPr wrap="square" lIns="0" tIns="0" rIns="0" bIns="0" rtlCol="0" anchor="t">
            <a:normAutofit/>
          </a:bodyPr>
          <a:lstStyle/>
          <a:p>
            <a:pPr algn="l" indent="0" marL="0">
              <a:buNone/>
            </a:pPr>
            <a:r>
              <a:rPr lang="es" altLang="en-US" sz="1200" dirty="0">
                <a:solidFill>
                  <a:srgbClr val="0B2F37"/>
                </a:solidFill>
                <a:latin typeface="Arial" pitchFamily="34" charset="0"/>
                <a:ea typeface="Arial" pitchFamily="34" charset="-122"/>
                <a:cs typeface="Arial" pitchFamily="34" charset="-120"/>
              </a:rPr>
              <a:t>3000 créditos al mes</a:t>
            </a:r>
            <a:endParaRPr lang="es" sz="1200" dirty="0"/>
          </a:p>
        </p:txBody>
      </p:sp>
      <p:sp>
        <p:nvSpPr>
          <p:cNvPr id="23" name="Text 21"/>
          <p:cNvSpPr/>
          <p:nvPr/>
        </p:nvSpPr>
        <p:spPr>
          <a:xfrm>
            <a:off x="7162800" y="4191000"/>
            <a:ext cx="1905000" cy="342900"/>
          </a:xfrm>
          <a:prstGeom prst="rect">
            <a:avLst/>
          </a:prstGeom>
          <a:noFill/>
          <a:ln/>
        </p:spPr>
        <p:txBody>
          <a:bodyPr wrap="square" lIns="0" tIns="0" rIns="0" bIns="0" rtlCol="0" anchor="ctr">
            <a:normAutofit/>
          </a:bodyPr>
          <a:lstStyle/>
          <a:p>
            <a:pPr algn="l" indent="0" marL="0">
              <a:buNone/>
            </a:pPr>
            <a:r>
              <a:rPr lang="es" altLang="en-US" sz="1130" b="1" dirty="0">
                <a:solidFill>
                  <a:srgbClr val="0E5E6F"/>
                </a:solidFill>
                <a:latin typeface="Arial" pitchFamily="34" charset="0"/>
                <a:ea typeface="Arial" pitchFamily="34" charset="-122"/>
                <a:cs typeface="Arial" pitchFamily="34" charset="-120"/>
              </a:rPr>
              <a:t>Ahorre un 35 %</a:t>
            </a:r>
            <a:endParaRPr lang="es" sz="1130" dirty="0"/>
          </a:p>
        </p:txBody>
      </p:sp>
      <p:sp>
        <p:nvSpPr>
          <p:cNvPr id="24" name="Shape 22"/>
          <p:cNvSpPr/>
          <p:nvPr/>
        </p:nvSpPr>
        <p:spPr>
          <a:xfrm>
            <a:off x="9372600" y="2190750"/>
            <a:ext cx="2247900" cy="2857500"/>
          </a:xfrm>
          <a:prstGeom prst="roundRect">
            <a:avLst>
              <a:gd name="adj" fmla="val 3103"/>
            </a:avLst>
          </a:prstGeom>
          <a:solidFill>
            <a:srgbClr val="FFFFFF"/>
          </a:solidFill>
          <a:ln/>
        </p:spPr>
      </p:sp>
      <p:sp>
        <p:nvSpPr>
          <p:cNvPr id="25" name="Text 23"/>
          <p:cNvSpPr/>
          <p:nvPr/>
        </p:nvSpPr>
        <p:spPr>
          <a:xfrm>
            <a:off x="9563100" y="2419350"/>
            <a:ext cx="1905000" cy="323850"/>
          </a:xfrm>
          <a:prstGeom prst="rect">
            <a:avLst/>
          </a:prstGeom>
          <a:noFill/>
          <a:ln/>
        </p:spPr>
        <p:txBody>
          <a:bodyPr wrap="square" lIns="0" tIns="0" rIns="0" bIns="0" rtlCol="0" anchor="ctr">
            <a:normAutofit/>
          </a:bodyPr>
          <a:lstStyle/>
          <a:p>
            <a:pPr algn="l" indent="0" marL="0">
              <a:buNone/>
            </a:pPr>
            <a:r>
              <a:rPr lang="es" altLang="en-US" sz="1580" b="1" dirty="0">
                <a:solidFill>
                  <a:srgbClr val="0B2F37"/>
                </a:solidFill>
                <a:latin typeface="Arial" pitchFamily="34" charset="0"/>
                <a:ea typeface="Arial" pitchFamily="34" charset="-122"/>
                <a:cs typeface="Arial" pitchFamily="34" charset="-120"/>
              </a:rPr>
              <a:t>Lighthouse</a:t>
            </a:r>
            <a:endParaRPr lang="es" sz="1580" dirty="0"/>
          </a:p>
        </p:txBody>
      </p:sp>
      <p:sp>
        <p:nvSpPr>
          <p:cNvPr id="26" name="Text 24"/>
          <p:cNvSpPr/>
          <p:nvPr/>
        </p:nvSpPr>
        <p:spPr>
          <a:xfrm>
            <a:off x="9563100" y="2857500"/>
            <a:ext cx="1905000" cy="476250"/>
          </a:xfrm>
          <a:prstGeom prst="rect">
            <a:avLst/>
          </a:prstGeom>
          <a:noFill/>
          <a:ln/>
        </p:spPr>
        <p:txBody>
          <a:bodyPr wrap="square" lIns="0" tIns="0" rIns="0" bIns="0" rtlCol="0" anchor="ctr">
            <a:normAutofit/>
          </a:bodyPr>
          <a:lstStyle/>
          <a:p>
            <a:pPr algn="l" indent="0" marL="0">
              <a:buNone/>
            </a:pPr>
            <a:r>
              <a:rPr lang="es" altLang="en-US" sz="1950" b="1" dirty="0">
                <a:solidFill>
                  <a:srgbClr val="0E5E6F"/>
                </a:solidFill>
                <a:latin typeface="Arial" pitchFamily="34" charset="0"/>
                <a:ea typeface="Arial" pitchFamily="34" charset="-122"/>
                <a:cs typeface="Arial" pitchFamily="34" charset="-120"/>
              </a:rPr>
              <a:t>99 $ / mes</a:t>
            </a:r>
            <a:endParaRPr lang="es" sz="1950" dirty="0"/>
          </a:p>
        </p:txBody>
      </p:sp>
      <p:sp>
        <p:nvSpPr>
          <p:cNvPr id="27" name="Text 25"/>
          <p:cNvSpPr/>
          <p:nvPr/>
        </p:nvSpPr>
        <p:spPr>
          <a:xfrm>
            <a:off x="9563100" y="3429000"/>
            <a:ext cx="1905000" cy="571500"/>
          </a:xfrm>
          <a:prstGeom prst="rect">
            <a:avLst/>
          </a:prstGeom>
          <a:noFill/>
          <a:ln/>
        </p:spPr>
        <p:txBody>
          <a:bodyPr wrap="square" lIns="0" tIns="0" rIns="0" bIns="0" rtlCol="0" anchor="t">
            <a:normAutofit/>
          </a:bodyPr>
          <a:lstStyle/>
          <a:p>
            <a:pPr algn="l" indent="0" marL="0">
              <a:buNone/>
            </a:pPr>
            <a:r>
              <a:rPr lang="es" altLang="en-US" sz="1200" dirty="0">
                <a:solidFill>
                  <a:srgbClr val="0B2F37"/>
                </a:solidFill>
                <a:latin typeface="Arial" pitchFamily="34" charset="0"/>
                <a:ea typeface="Arial" pitchFamily="34" charset="-122"/>
                <a:cs typeface="Arial" pitchFamily="34" charset="-120"/>
              </a:rPr>
              <a:t>9000 créditos al mes</a:t>
            </a:r>
            <a:endParaRPr lang="es" sz="1200" dirty="0"/>
          </a:p>
        </p:txBody>
      </p:sp>
      <p:sp>
        <p:nvSpPr>
          <p:cNvPr id="28" name="Text 26"/>
          <p:cNvSpPr/>
          <p:nvPr/>
        </p:nvSpPr>
        <p:spPr>
          <a:xfrm>
            <a:off x="9563100" y="4191000"/>
            <a:ext cx="1905000" cy="342900"/>
          </a:xfrm>
          <a:prstGeom prst="rect">
            <a:avLst/>
          </a:prstGeom>
          <a:noFill/>
          <a:ln/>
        </p:spPr>
        <p:txBody>
          <a:bodyPr wrap="square" lIns="0" tIns="0" rIns="0" bIns="0" rtlCol="0" anchor="ctr">
            <a:normAutofit/>
          </a:bodyPr>
          <a:lstStyle/>
          <a:p>
            <a:pPr algn="l" indent="0" marL="0">
              <a:buNone/>
            </a:pPr>
            <a:r>
              <a:rPr lang="es" altLang="en-US" sz="1130" b="1" dirty="0">
                <a:solidFill>
                  <a:srgbClr val="0E5E6F"/>
                </a:solidFill>
                <a:latin typeface="Arial" pitchFamily="34" charset="0"/>
                <a:ea typeface="Arial" pitchFamily="34" charset="-122"/>
                <a:cs typeface="Arial" pitchFamily="34" charset="-120"/>
              </a:rPr>
              <a:t>Ahorre un 45 %</a:t>
            </a:r>
            <a:endParaRPr lang="es" sz="1130" dirty="0"/>
          </a:p>
        </p:txBody>
      </p:sp>
      <p:sp>
        <p:nvSpPr>
          <p:cNvPr id="29" name="Text 27"/>
          <p:cNvSpPr/>
          <p:nvPr/>
        </p:nvSpPr>
        <p:spPr>
          <a:xfrm>
            <a:off x="609600" y="5334000"/>
            <a:ext cx="10953750" cy="381000"/>
          </a:xfrm>
          <a:prstGeom prst="rect">
            <a:avLst/>
          </a:prstGeom>
          <a:noFill/>
          <a:ln/>
        </p:spPr>
        <p:txBody>
          <a:bodyPr wrap="square" lIns="0" tIns="0" rIns="0" bIns="0" rtlCol="0" anchor="ctr">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El saldo baja por cada minuto de habla. El silencio es gratis. 10 créditos = 1 minuto de habla, para 1 idioma.</a:t>
            </a:r>
            <a:endParaRPr lang="es" sz="1200" dirty="0"/>
          </a:p>
        </p:txBody>
      </p:sp>
      <p:sp>
        <p:nvSpPr>
          <p:cNvPr id="30" name="Text 28"/>
          <p:cNvSpPr/>
          <p:nvPr/>
        </p:nvSpPr>
        <p:spPr>
          <a:xfrm>
            <a:off x="609600" y="5772150"/>
            <a:ext cx="10953750" cy="571500"/>
          </a:xfrm>
          <a:prstGeom prst="rect">
            <a:avLst/>
          </a:prstGeom>
          <a:noFill/>
          <a:ln/>
        </p:spPr>
        <p:txBody>
          <a:bodyPr wrap="square" lIns="0" tIns="0" rIns="0" bIns="0" rtlCol="0" anchor="t">
            <a:normAutofit/>
          </a:bodyPr>
          <a:lstStyle/>
          <a:p>
            <a:pPr algn="l" indent="0" marL="0">
              <a:buNone/>
            </a:pPr>
            <a:r>
              <a:rPr lang="es" altLang="en-US" sz="1200" dirty="0">
                <a:solidFill>
                  <a:srgbClr val="5E7378"/>
                </a:solidFill>
                <a:latin typeface="Arial" pitchFamily="34" charset="0"/>
                <a:ea typeface="Arial" pitchFamily="34" charset="-122"/>
                <a:cs typeface="Arial" pitchFamily="34" charset="-120"/>
              </a:rPr>
              <a:t>Para mezquitas y organizaciones sin ánimo de lucro, cualquiera, por ejemplo un miembro, puede añadir crédito a su saldo como apoyo o sadaqa.</a:t>
            </a:r>
            <a:endParaRPr lang="es" sz="1200" dirty="0"/>
          </a:p>
        </p:txBody>
      </p:sp>
      <p:sp>
        <p:nvSpPr>
          <p:cNvPr id="31" name="Text 29"/>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2" name="Text 30"/>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s" altLang="en-US" sz="1130" b="1" spc="100" kern="0" dirty="0">
                <a:solidFill>
                  <a:srgbClr val="0E5E6F"/>
                </a:solidFill>
                <a:latin typeface="Arial" pitchFamily="34" charset="0"/>
                <a:ea typeface="Arial" pitchFamily="34" charset="-122"/>
                <a:cs typeface="Arial" pitchFamily="34" charset="-120"/>
              </a:rPr>
              <a:t>PREGUNTAS</a:t>
            </a:r>
            <a:endParaRPr lang="es"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s" altLang="en-US" sz="2850" b="1" dirty="0">
                <a:solidFill>
                  <a:srgbClr val="0B2F37"/>
                </a:solidFill>
                <a:latin typeface="Arial" pitchFamily="34" charset="0"/>
                <a:ea typeface="Arial" pitchFamily="34" charset="-122"/>
                <a:cs typeface="Arial" pitchFamily="34" charset="-120"/>
              </a:rPr>
              <a:t>Lo que nos preguntan</a:t>
            </a:r>
            <a:endParaRPr lang="es"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14550"/>
            <a:ext cx="5372100" cy="2057400"/>
          </a:xfrm>
          <a:prstGeom prst="roundRect">
            <a:avLst>
              <a:gd name="adj" fmla="val 3704"/>
            </a:avLst>
          </a:prstGeom>
          <a:solidFill>
            <a:srgbClr val="FFFFFF"/>
          </a:solidFill>
          <a:ln/>
        </p:spPr>
      </p:sp>
      <p:sp>
        <p:nvSpPr>
          <p:cNvPr id="7" name="Text 5"/>
          <p:cNvSpPr/>
          <p:nvPr/>
        </p:nvSpPr>
        <p:spPr>
          <a:xfrm>
            <a:off x="838200" y="2286000"/>
            <a:ext cx="4914900" cy="381000"/>
          </a:xfrm>
          <a:prstGeom prst="rect">
            <a:avLst/>
          </a:prstGeom>
          <a:noFill/>
          <a:ln/>
        </p:spPr>
        <p:txBody>
          <a:bodyPr wrap="square" lIns="0" tIns="0" rIns="0" bIns="0" rtlCol="0" anchor="ctr">
            <a:normAutofit/>
          </a:bodyPr>
          <a:lstStyle/>
          <a:p>
            <a:pPr algn="l" indent="0" marL="0">
              <a:buNone/>
            </a:pPr>
            <a:r>
              <a:rPr lang="es" altLang="en-US" sz="1430" b="1" dirty="0">
                <a:solidFill>
                  <a:srgbClr val="0E5E6F"/>
                </a:solidFill>
                <a:latin typeface="Arial" pitchFamily="34" charset="0"/>
                <a:ea typeface="Arial" pitchFamily="34" charset="-122"/>
                <a:cs typeface="Arial" pitchFamily="34" charset="-120"/>
              </a:rPr>
              <a:t>¿Qué necesitamos?</a:t>
            </a:r>
            <a:endParaRPr lang="es" sz="1430" dirty="0"/>
          </a:p>
        </p:txBody>
      </p:sp>
      <p:sp>
        <p:nvSpPr>
          <p:cNvPr id="8" name="Text 6"/>
          <p:cNvSpPr/>
          <p:nvPr/>
        </p:nvSpPr>
        <p:spPr>
          <a:xfrm>
            <a:off x="838200" y="2705100"/>
            <a:ext cx="4914900" cy="1333500"/>
          </a:xfrm>
          <a:prstGeom prst="rect">
            <a:avLst/>
          </a:prstGeom>
          <a:noFill/>
          <a:ln/>
        </p:spPr>
        <p:txBody>
          <a:bodyPr wrap="square" lIns="0" tIns="0" rIns="0" bIns="0" rtlCol="0" anchor="t">
            <a:normAutofit/>
          </a:bodyPr>
          <a:lstStyle/>
          <a:p>
            <a:pPr algn="l" indent="0" marL="0">
              <a:buNone/>
            </a:pPr>
            <a:r>
              <a:rPr lang="es" altLang="en-US" sz="1050" dirty="0">
                <a:solidFill>
                  <a:srgbClr val="5E7378"/>
                </a:solidFill>
                <a:latin typeface="Arial" pitchFamily="34" charset="0"/>
                <a:ea typeface="Arial" pitchFamily="34" charset="-122"/>
                <a:cs typeface="Arial" pitchFamily="34" charset="-120"/>
              </a:rPr>
              <a:t>Un teléfono cerca de quien habla, con conexión a internet, y un micrófono de solapa inalámbrico para que lo lleve, como el Hollyland Lark M2S (unos 100 €). El televisor es opcional, porque la gente lee la traducción en su propio teléfono. Si quiere, también puede mostrarla en un televisor o una pantalla en la sala.</a:t>
            </a:r>
            <a:endParaRPr lang="es" sz="1050" dirty="0"/>
          </a:p>
        </p:txBody>
      </p:sp>
      <p:sp>
        <p:nvSpPr>
          <p:cNvPr id="9" name="Shape 7"/>
          <p:cNvSpPr/>
          <p:nvPr/>
        </p:nvSpPr>
        <p:spPr>
          <a:xfrm>
            <a:off x="6210300" y="2114550"/>
            <a:ext cx="5372100" cy="2057400"/>
          </a:xfrm>
          <a:prstGeom prst="roundRect">
            <a:avLst>
              <a:gd name="adj" fmla="val 3704"/>
            </a:avLst>
          </a:prstGeom>
          <a:solidFill>
            <a:srgbClr val="FFFFFF"/>
          </a:solidFill>
          <a:ln/>
        </p:spPr>
      </p:sp>
      <p:sp>
        <p:nvSpPr>
          <p:cNvPr id="10" name="Text 8"/>
          <p:cNvSpPr/>
          <p:nvPr/>
        </p:nvSpPr>
        <p:spPr>
          <a:xfrm>
            <a:off x="6438900" y="2286000"/>
            <a:ext cx="4914900" cy="381000"/>
          </a:xfrm>
          <a:prstGeom prst="rect">
            <a:avLst/>
          </a:prstGeom>
          <a:noFill/>
          <a:ln/>
        </p:spPr>
        <p:txBody>
          <a:bodyPr wrap="square" lIns="0" tIns="0" rIns="0" bIns="0" rtlCol="0" anchor="ctr">
            <a:normAutofit/>
          </a:bodyPr>
          <a:lstStyle/>
          <a:p>
            <a:pPr algn="l" indent="0" marL="0">
              <a:buNone/>
            </a:pPr>
            <a:r>
              <a:rPr lang="es" altLang="en-US" sz="1430" b="1" dirty="0">
                <a:solidFill>
                  <a:srgbClr val="0E5E6F"/>
                </a:solidFill>
                <a:latin typeface="Arial" pitchFamily="34" charset="0"/>
                <a:ea typeface="Arial" pitchFamily="34" charset="-122"/>
                <a:cs typeface="Arial" pitchFamily="34" charset="-120"/>
              </a:rPr>
              <a:t>¿Por qué quien habla lleva un micrófono inalámbrico?</a:t>
            </a:r>
            <a:endParaRPr lang="es" sz="1430" dirty="0"/>
          </a:p>
        </p:txBody>
      </p:sp>
      <p:sp>
        <p:nvSpPr>
          <p:cNvPr id="11" name="Text 9"/>
          <p:cNvSpPr/>
          <p:nvPr/>
        </p:nvSpPr>
        <p:spPr>
          <a:xfrm>
            <a:off x="6438900" y="2705100"/>
            <a:ext cx="4914900" cy="1333500"/>
          </a:xfrm>
          <a:prstGeom prst="rect">
            <a:avLst/>
          </a:prstGeom>
          <a:noFill/>
          <a:ln/>
        </p:spPr>
        <p:txBody>
          <a:bodyPr wrap="square" lIns="0" tIns="0" rIns="0" bIns="0" rtlCol="0" anchor="t">
            <a:normAutofit/>
          </a:bodyPr>
          <a:lstStyle/>
          <a:p>
            <a:pPr algn="l" indent="0" marL="0">
              <a:buNone/>
            </a:pPr>
            <a:r>
              <a:rPr lang="es" altLang="en-US" sz="1050" dirty="0">
                <a:solidFill>
                  <a:srgbClr val="5E7378"/>
                </a:solidFill>
                <a:latin typeface="Arial" pitchFamily="34" charset="0"/>
                <a:ea typeface="Arial" pitchFamily="34" charset="-122"/>
                <a:cs typeface="Arial" pitchFamily="34" charset="-120"/>
              </a:rPr>
              <a:t>El micrófono va en el cuello de la ropa, cerca de la boca, así que el teléfono capta su voz por encima del ruido de la sala. Su receptor se conecta al teléfono, por lo que puede dejar su equipo de sonido como está.</a:t>
            </a:r>
            <a:endParaRPr lang="es" sz="1050" dirty="0"/>
          </a:p>
        </p:txBody>
      </p:sp>
      <p:sp>
        <p:nvSpPr>
          <p:cNvPr id="12" name="Shape 10"/>
          <p:cNvSpPr/>
          <p:nvPr/>
        </p:nvSpPr>
        <p:spPr>
          <a:xfrm>
            <a:off x="609600" y="4362450"/>
            <a:ext cx="5372100" cy="2057400"/>
          </a:xfrm>
          <a:prstGeom prst="roundRect">
            <a:avLst>
              <a:gd name="adj" fmla="val 3704"/>
            </a:avLst>
          </a:prstGeom>
          <a:solidFill>
            <a:srgbClr val="FFFFFF"/>
          </a:solidFill>
          <a:ln/>
        </p:spPr>
      </p:sp>
      <p:sp>
        <p:nvSpPr>
          <p:cNvPr id="13" name="Text 11"/>
          <p:cNvSpPr/>
          <p:nvPr/>
        </p:nvSpPr>
        <p:spPr>
          <a:xfrm>
            <a:off x="838200" y="4533900"/>
            <a:ext cx="4914900" cy="381000"/>
          </a:xfrm>
          <a:prstGeom prst="rect">
            <a:avLst/>
          </a:prstGeom>
          <a:noFill/>
          <a:ln/>
        </p:spPr>
        <p:txBody>
          <a:bodyPr wrap="square" lIns="0" tIns="0" rIns="0" bIns="0" rtlCol="0" anchor="ctr">
            <a:normAutofit/>
          </a:bodyPr>
          <a:lstStyle/>
          <a:p>
            <a:pPr algn="l" indent="0" marL="0">
              <a:buNone/>
            </a:pPr>
            <a:r>
              <a:rPr lang="es" altLang="en-US" sz="1430" b="1" dirty="0">
                <a:solidFill>
                  <a:srgbClr val="0E5E6F"/>
                </a:solidFill>
                <a:latin typeface="Arial" pitchFamily="34" charset="0"/>
                <a:ea typeface="Arial" pitchFamily="34" charset="-122"/>
                <a:cs typeface="Arial" pitchFamily="34" charset="-120"/>
              </a:rPr>
              <a:t>¿Cómo ve el público la traducción?</a:t>
            </a:r>
            <a:endParaRPr lang="es" sz="1430" dirty="0"/>
          </a:p>
        </p:txBody>
      </p:sp>
      <p:sp>
        <p:nvSpPr>
          <p:cNvPr id="14" name="Text 12"/>
          <p:cNvSpPr/>
          <p:nvPr/>
        </p:nvSpPr>
        <p:spPr>
          <a:xfrm>
            <a:off x="838200" y="4953000"/>
            <a:ext cx="4914900" cy="1333500"/>
          </a:xfrm>
          <a:prstGeom prst="rect">
            <a:avLst/>
          </a:prstGeom>
          <a:noFill/>
          <a:ln/>
        </p:spPr>
        <p:txBody>
          <a:bodyPr wrap="square" lIns="0" tIns="0" rIns="0" bIns="0" rtlCol="0" anchor="t">
            <a:normAutofit/>
          </a:bodyPr>
          <a:lstStyle/>
          <a:p>
            <a:pPr algn="l" indent="0" marL="0">
              <a:buNone/>
            </a:pPr>
            <a:r>
              <a:rPr lang="es" altLang="en-US" sz="1050" dirty="0">
                <a:solidFill>
                  <a:srgbClr val="5E7378"/>
                </a:solidFill>
                <a:latin typeface="Arial" pitchFamily="34" charset="0"/>
                <a:ea typeface="Arial" pitchFamily="34" charset="-122"/>
                <a:cs typeface="Arial" pitchFamily="34" charset="-120"/>
              </a:rPr>
              <a:t>Escanean un código QR con la cámara del teléfono, desde un cartel en la entrada o desde el televisor si tiene uno. También puede enviarles un enlace. Nadie tiene que instalar una aplicación ni crear una cuenta.</a:t>
            </a:r>
            <a:endParaRPr lang="es" sz="1050" dirty="0"/>
          </a:p>
        </p:txBody>
      </p:sp>
      <p:sp>
        <p:nvSpPr>
          <p:cNvPr id="15" name="Shape 13"/>
          <p:cNvSpPr/>
          <p:nvPr/>
        </p:nvSpPr>
        <p:spPr>
          <a:xfrm>
            <a:off x="6210300" y="4362450"/>
            <a:ext cx="5372100" cy="2057400"/>
          </a:xfrm>
          <a:prstGeom prst="roundRect">
            <a:avLst>
              <a:gd name="adj" fmla="val 3704"/>
            </a:avLst>
          </a:prstGeom>
          <a:solidFill>
            <a:srgbClr val="FFFFFF"/>
          </a:solidFill>
          <a:ln/>
        </p:spPr>
      </p:sp>
      <p:sp>
        <p:nvSpPr>
          <p:cNvPr id="16" name="Text 14"/>
          <p:cNvSpPr/>
          <p:nvPr/>
        </p:nvSpPr>
        <p:spPr>
          <a:xfrm>
            <a:off x="6438900" y="4533900"/>
            <a:ext cx="4914900" cy="381000"/>
          </a:xfrm>
          <a:prstGeom prst="rect">
            <a:avLst/>
          </a:prstGeom>
          <a:noFill/>
          <a:ln/>
        </p:spPr>
        <p:txBody>
          <a:bodyPr wrap="square" lIns="0" tIns="0" rIns="0" bIns="0" rtlCol="0" anchor="ctr">
            <a:normAutofit/>
          </a:bodyPr>
          <a:lstStyle/>
          <a:p>
            <a:pPr algn="l" indent="0" marL="0">
              <a:buNone/>
            </a:pPr>
            <a:r>
              <a:rPr lang="es" altLang="en-US" sz="1430" b="1" dirty="0">
                <a:solidFill>
                  <a:srgbClr val="0E5E6F"/>
                </a:solidFill>
                <a:latin typeface="Arial" pitchFamily="34" charset="0"/>
                <a:ea typeface="Arial" pitchFamily="34" charset="-122"/>
                <a:cs typeface="Arial" pitchFamily="34" charset="-120"/>
              </a:rPr>
              <a:t>¿Qué idiomas podemos ofrecer?</a:t>
            </a:r>
            <a:endParaRPr lang="es" sz="1430" dirty="0"/>
          </a:p>
        </p:txBody>
      </p:sp>
      <p:sp>
        <p:nvSpPr>
          <p:cNvPr id="17" name="Text 15"/>
          <p:cNvSpPr/>
          <p:nvPr/>
        </p:nvSpPr>
        <p:spPr>
          <a:xfrm>
            <a:off x="6438900" y="4953000"/>
            <a:ext cx="4914900" cy="1333500"/>
          </a:xfrm>
          <a:prstGeom prst="rect">
            <a:avLst/>
          </a:prstGeom>
          <a:noFill/>
          <a:ln/>
        </p:spPr>
        <p:txBody>
          <a:bodyPr wrap="square" lIns="0" tIns="0" rIns="0" bIns="0" rtlCol="0" anchor="t">
            <a:normAutofit/>
          </a:bodyPr>
          <a:lstStyle/>
          <a:p>
            <a:pPr algn="l" indent="0" marL="0">
              <a:buNone/>
            </a:pPr>
            <a:r>
              <a:rPr lang="es" altLang="en-US" sz="1050" dirty="0">
                <a:solidFill>
                  <a:srgbClr val="5E7378"/>
                </a:solidFill>
                <a:latin typeface="Arial" pitchFamily="34" charset="0"/>
                <a:ea typeface="Arial" pitchFamily="34" charset="-122"/>
                <a:cs typeface="Arial" pitchFamily="34" charset="-120"/>
              </a:rPr>
              <a:t>La aplicación puede traducir a más de 100 idiomas.</a:t>
            </a:r>
            <a:endParaRPr lang="es" sz="1050" dirty="0"/>
          </a:p>
        </p:txBody>
      </p:sp>
      <p:sp>
        <p:nvSpPr>
          <p:cNvPr id="18" name="Text 16"/>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7"/>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8343D"/>
          </a:solidFill>
          <a:ln/>
        </p:spPr>
      </p:sp>
      <p:sp>
        <p:nvSpPr>
          <p:cNvPr id="3" name="Text 1"/>
          <p:cNvSpPr/>
          <p:nvPr/>
        </p:nvSpPr>
        <p:spPr>
          <a:xfrm>
            <a:off x="1333500" y="1143000"/>
            <a:ext cx="9525000" cy="1238250"/>
          </a:xfrm>
          <a:prstGeom prst="rect">
            <a:avLst/>
          </a:prstGeom>
          <a:noFill/>
          <a:ln/>
        </p:spPr>
        <p:txBody>
          <a:bodyPr wrap="square" lIns="0" tIns="0" rIns="0" bIns="0" rtlCol="0" anchor="ctr">
            <a:normAutofit/>
          </a:bodyPr>
          <a:lstStyle/>
          <a:p>
            <a:pPr algn="ctr" indent="0" marL="0">
              <a:buNone/>
            </a:pPr>
            <a:r>
              <a:rPr lang="es" altLang="en-US" sz="3600" b="1" dirty="0">
                <a:solidFill>
                  <a:srgbClr val="FFFFFF"/>
                </a:solidFill>
                <a:latin typeface="Arial" pitchFamily="34" charset="0"/>
                <a:ea typeface="Arial" pitchFamily="34" charset="-122"/>
                <a:cs typeface="Arial" pitchFamily="34" charset="-120"/>
              </a:rPr>
              <a:t>Que todos en la sala entiendan</a:t>
            </a:r>
            <a:endParaRPr lang="es" sz="3600" dirty="0"/>
          </a:p>
        </p:txBody>
      </p:sp>
      <p:sp>
        <p:nvSpPr>
          <p:cNvPr id="4" name="Shape 2"/>
          <p:cNvSpPr/>
          <p:nvPr/>
        </p:nvSpPr>
        <p:spPr>
          <a:xfrm>
            <a:off x="1809750" y="2857500"/>
            <a:ext cx="4095750" cy="1428750"/>
          </a:xfrm>
          <a:prstGeom prst="roundRect">
            <a:avLst>
              <a:gd name="adj" fmla="val 8533"/>
            </a:avLst>
          </a:prstGeom>
          <a:solidFill>
            <a:srgbClr val="0B4C59"/>
          </a:solidFill>
          <a:ln/>
        </p:spPr>
      </p:sp>
      <p:sp>
        <p:nvSpPr>
          <p:cNvPr id="5" name="Text 3"/>
          <p:cNvSpPr/>
          <p:nvPr/>
        </p:nvSpPr>
        <p:spPr>
          <a:xfrm>
            <a:off x="2000250" y="3067050"/>
            <a:ext cx="3714750" cy="323850"/>
          </a:xfrm>
          <a:prstGeom prst="rect">
            <a:avLst/>
          </a:prstGeom>
          <a:noFill/>
          <a:ln/>
        </p:spPr>
        <p:txBody>
          <a:bodyPr wrap="square" lIns="0" tIns="0" rIns="0" bIns="0" rtlCol="0" anchor="ctr">
            <a:normAutofit/>
          </a:bodyPr>
          <a:lstStyle/>
          <a:p>
            <a:pPr algn="ctr" indent="0" marL="0">
              <a:buNone/>
            </a:pPr>
            <a:r>
              <a:rPr lang="es" altLang="en-US" sz="1350" dirty="0">
                <a:solidFill>
                  <a:srgbClr val="BFD3D6"/>
                </a:solidFill>
                <a:latin typeface="Arial" pitchFamily="34" charset="0"/>
                <a:ea typeface="Arial" pitchFamily="34" charset="-122"/>
                <a:cs typeface="Arial" pitchFamily="34" charset="-120"/>
              </a:rPr>
              <a:t>Véalo en directo ahora</a:t>
            </a:r>
            <a:endParaRPr lang="es" sz="1350" dirty="0"/>
          </a:p>
        </p:txBody>
      </p:sp>
      <p:sp>
        <p:nvSpPr>
          <p:cNvPr id="6" name="Text 4"/>
          <p:cNvSpPr/>
          <p:nvPr/>
        </p:nvSpPr>
        <p:spPr>
          <a:xfrm>
            <a:off x="2000250" y="3486150"/>
            <a:ext cx="3714750" cy="381000"/>
          </a:xfrm>
          <a:prstGeom prst="rect">
            <a:avLst/>
          </a:prstGeom>
          <a:noFill/>
          <a:ln/>
        </p:spPr>
        <p:txBody>
          <a:bodyPr wrap="square" lIns="0" tIns="0" rIns="0" bIns="0" rtlCol="0" anchor="ctr">
            <a:normAutofit/>
          </a:bodyPr>
          <a:lstStyle/>
          <a:p>
            <a:pPr algn="ctr" indent="0" marL="0">
              <a:buNone/>
            </a:pPr>
            <a:r>
              <a:rPr lang="es" altLang="en-US" sz="1650" b="1" dirty="0">
                <a:solidFill>
                  <a:srgbClr val="FFFFFF"/>
                </a:solidFill>
                <a:latin typeface="Arial" pitchFamily="34" charset="0"/>
                <a:ea typeface="Arial" pitchFamily="34" charset="-122"/>
                <a:cs typeface="Arial" pitchFamily="34" charset="-120"/>
              </a:rPr>
              <a:t>app.livekhutbah.com/m/demo</a:t>
            </a:r>
            <a:endParaRPr lang="es" sz="1650" dirty="0"/>
          </a:p>
        </p:txBody>
      </p:sp>
      <p:sp>
        <p:nvSpPr>
          <p:cNvPr id="7" name="Shape 5"/>
          <p:cNvSpPr/>
          <p:nvPr/>
        </p:nvSpPr>
        <p:spPr>
          <a:xfrm>
            <a:off x="6286500" y="2857500"/>
            <a:ext cx="4095750" cy="1428750"/>
          </a:xfrm>
          <a:prstGeom prst="roundRect">
            <a:avLst>
              <a:gd name="adj" fmla="val 8533"/>
            </a:avLst>
          </a:prstGeom>
          <a:solidFill>
            <a:srgbClr val="0B4C59"/>
          </a:solidFill>
          <a:ln/>
        </p:spPr>
      </p:sp>
      <p:sp>
        <p:nvSpPr>
          <p:cNvPr id="8" name="Text 6"/>
          <p:cNvSpPr/>
          <p:nvPr/>
        </p:nvSpPr>
        <p:spPr>
          <a:xfrm>
            <a:off x="6477000" y="3067050"/>
            <a:ext cx="3714750" cy="323850"/>
          </a:xfrm>
          <a:prstGeom prst="rect">
            <a:avLst/>
          </a:prstGeom>
          <a:noFill/>
          <a:ln/>
        </p:spPr>
        <p:txBody>
          <a:bodyPr wrap="square" lIns="0" tIns="0" rIns="0" bIns="0" rtlCol="0" anchor="ctr">
            <a:normAutofit/>
          </a:bodyPr>
          <a:lstStyle/>
          <a:p>
            <a:pPr algn="ctr" indent="0" marL="0">
              <a:buNone/>
            </a:pPr>
            <a:r>
              <a:rPr lang="es" altLang="en-US" sz="1350" dirty="0">
                <a:solidFill>
                  <a:srgbClr val="BFD3D6"/>
                </a:solidFill>
                <a:latin typeface="Arial" pitchFamily="34" charset="0"/>
                <a:ea typeface="Arial" pitchFamily="34" charset="-122"/>
                <a:cs typeface="Arial" pitchFamily="34" charset="-120"/>
              </a:rPr>
              <a:t>Cree su cuenta</a:t>
            </a:r>
            <a:endParaRPr lang="es" sz="1350" dirty="0"/>
          </a:p>
        </p:txBody>
      </p:sp>
      <p:sp>
        <p:nvSpPr>
          <p:cNvPr id="9" name="Text 7"/>
          <p:cNvSpPr/>
          <p:nvPr/>
        </p:nvSpPr>
        <p:spPr>
          <a:xfrm>
            <a:off x="6477000" y="3486150"/>
            <a:ext cx="3714750" cy="381000"/>
          </a:xfrm>
          <a:prstGeom prst="rect">
            <a:avLst/>
          </a:prstGeom>
          <a:noFill/>
          <a:ln/>
        </p:spPr>
        <p:txBody>
          <a:bodyPr wrap="square" lIns="0" tIns="0" rIns="0" bIns="0" rtlCol="0" anchor="ctr">
            <a:normAutofit/>
          </a:bodyPr>
          <a:lstStyle/>
          <a:p>
            <a:pPr algn="ctr" indent="0" marL="0">
              <a:buNone/>
            </a:pPr>
            <a:r>
              <a:rPr lang="es" altLang="en-US" sz="1650" b="1" dirty="0">
                <a:solidFill>
                  <a:srgbClr val="FFFFFF"/>
                </a:solidFill>
                <a:latin typeface="Arial" pitchFamily="34" charset="0"/>
                <a:ea typeface="Arial" pitchFamily="34" charset="-122"/>
                <a:cs typeface="Arial" pitchFamily="34" charset="-120"/>
              </a:rPr>
              <a:t>livekhutbah.com</a:t>
            </a:r>
            <a:endParaRPr lang="es" sz="1650" dirty="0"/>
          </a:p>
        </p:txBody>
      </p:sp>
      <p:sp>
        <p:nvSpPr>
          <p:cNvPr id="10" name="Text 8"/>
          <p:cNvSpPr/>
          <p:nvPr/>
        </p:nvSpPr>
        <p:spPr>
          <a:xfrm>
            <a:off x="1333500" y="4762500"/>
            <a:ext cx="9525000" cy="323850"/>
          </a:xfrm>
          <a:prstGeom prst="rect">
            <a:avLst/>
          </a:prstGeom>
          <a:noFill/>
          <a:ln/>
        </p:spPr>
        <p:txBody>
          <a:bodyPr wrap="square" lIns="0" tIns="0" rIns="0" bIns="0" rtlCol="0" anchor="ctr">
            <a:normAutofit/>
          </a:bodyPr>
          <a:lstStyle/>
          <a:p>
            <a:pPr algn="ctr" indent="0" marL="0">
              <a:buNone/>
            </a:pPr>
            <a:r>
              <a:rPr lang="es" altLang="en-US" sz="1350" dirty="0">
                <a:solidFill>
                  <a:srgbClr val="BFD3D6"/>
                </a:solidFill>
                <a:latin typeface="Arial" pitchFamily="34" charset="0"/>
                <a:ea typeface="Arial" pitchFamily="34" charset="-122"/>
                <a:cs typeface="Arial" pitchFamily="34" charset="-120"/>
              </a:rPr>
              <a:t>¿Preguntas? Escríbame</a:t>
            </a:r>
            <a:endParaRPr lang="es" sz="1350" dirty="0"/>
          </a:p>
        </p:txBody>
      </p:sp>
      <p:sp>
        <p:nvSpPr>
          <p:cNvPr id="11" name="Text 9"/>
          <p:cNvSpPr/>
          <p:nvPr/>
        </p:nvSpPr>
        <p:spPr>
          <a:xfrm>
            <a:off x="1333500" y="5143500"/>
            <a:ext cx="9525000" cy="419100"/>
          </a:xfrm>
          <a:prstGeom prst="rect">
            <a:avLst/>
          </a:prstGeom>
          <a:noFill/>
          <a:ln/>
        </p:spPr>
        <p:txBody>
          <a:bodyPr wrap="square" lIns="0" tIns="0" rIns="0" bIns="0" rtlCol="0" anchor="ctr">
            <a:normAutofit/>
          </a:bodyPr>
          <a:lstStyle/>
          <a:p>
            <a:pPr algn="ctr" indent="0" marL="0">
              <a:buNone/>
            </a:pPr>
            <a:r>
              <a:rPr lang="es" altLang="en-US" sz="1950" b="1" dirty="0">
                <a:solidFill>
                  <a:srgbClr val="F0A574"/>
                </a:solidFill>
                <a:latin typeface="Arial" pitchFamily="34" charset="0"/>
                <a:ea typeface="Arial" pitchFamily="34" charset="-122"/>
                <a:cs typeface="Arial" pitchFamily="34" charset="-120"/>
              </a:rPr>
              <a:t>sam@livekhutbah.com</a:t>
            </a:r>
            <a:endParaRPr lang="es" sz="1950" dirty="0"/>
          </a:p>
        </p:txBody>
      </p:sp>
      <p:sp>
        <p:nvSpPr>
          <p:cNvPr id="12" name="Text 10"/>
          <p:cNvSpPr/>
          <p:nvPr/>
        </p:nvSpPr>
        <p:spPr>
          <a:xfrm>
            <a:off x="1333500" y="5657850"/>
            <a:ext cx="9525000" cy="285750"/>
          </a:xfrm>
          <a:prstGeom prst="rect">
            <a:avLst/>
          </a:prstGeom>
          <a:noFill/>
          <a:ln/>
        </p:spPr>
        <p:txBody>
          <a:bodyPr wrap="square" lIns="0" tIns="0" rIns="0" bIns="0" rtlCol="0" anchor="ctr">
            <a:normAutofit/>
          </a:bodyPr>
          <a:lstStyle/>
          <a:p>
            <a:pPr algn="ctr" indent="0" marL="0">
              <a:buNone/>
            </a:pPr>
            <a:r>
              <a:rPr lang="es" altLang="en-US" sz="1200" dirty="0">
                <a:solidFill>
                  <a:srgbClr val="BFD3D6"/>
                </a:solidFill>
                <a:latin typeface="Arial" pitchFamily="34" charset="0"/>
                <a:ea typeface="Arial" pitchFamily="34" charset="-122"/>
                <a:cs typeface="Arial" pitchFamily="34" charset="-120"/>
              </a:rPr>
              <a:t>Sam, fundador de LiveKhutbah</a:t>
            </a:r>
            <a:endParaRPr lang="e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LiveKhutbah</dc:title>
  <dc:subject>PptxGenJS Presentation</dc:subject>
  <dc:creator>PptxGenJS</dc:creator>
  <cp:lastModifiedBy>PptxGenJS</cp:lastModifiedBy>
  <cp:revision>1</cp:revision>
  <dcterms:created xsi:type="dcterms:W3CDTF">2026-10-11T14:36:32Z</dcterms:created>
  <dcterms:modified xsi:type="dcterms:W3CDTF">2026-10-11T14:36:32Z</dcterms:modified>
</cp:coreProperties>
</file>