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pic>
        <p:nvPicPr>
          <p:cNvPr id="3" name="Image 0" descr="/var/folders/1z/crfbntg115l2c0hhbc4fqsmr0000gn/T/deck-aYjBww/logo.png">    </p:cNvPr>
          <p:cNvPicPr>
            <a:picLocks noChangeAspect="1"/>
          </p:cNvPicPr>
          <p:nvPr/>
        </p:nvPicPr>
        <p:blipFill>
          <a:blip r:embed="rId1"/>
          <a:stretch>
            <a:fillRect/>
          </a:stretch>
        </p:blipFill>
        <p:spPr>
          <a:xfrm>
            <a:off x="609600" y="609600"/>
            <a:ext cx="2095500" cy="438150"/>
          </a:xfrm>
          <a:prstGeom prst="rect">
            <a:avLst/>
          </a:prstGeom>
        </p:spPr>
      </p:pic>
      <p:sp>
        <p:nvSpPr>
          <p:cNvPr id="4" name="Text 1"/>
          <p:cNvSpPr/>
          <p:nvPr/>
        </p:nvSpPr>
        <p:spPr>
          <a:xfrm>
            <a:off x="609600" y="1809750"/>
            <a:ext cx="4953000" cy="2095500"/>
          </a:xfrm>
          <a:prstGeom prst="rect">
            <a:avLst/>
          </a:prstGeom>
          <a:noFill/>
          <a:ln/>
        </p:spPr>
        <p:txBody>
          <a:bodyPr wrap="square" lIns="0" tIns="0" rIns="0" bIns="0" rtlCol="0" anchor="t">
            <a:normAutofit/>
          </a:bodyPr>
          <a:lstStyle/>
          <a:p>
            <a:pPr algn="l" indent="0" marL="0">
              <a:buNone/>
            </a:pPr>
            <a:r>
              <a:rPr lang="nl" altLang="en-US" sz="3750" b="1" dirty="0">
                <a:solidFill>
                  <a:srgbClr val="0B2F37"/>
                </a:solidFill>
                <a:latin typeface="Arial" pitchFamily="34" charset="0"/>
                <a:ea typeface="Arial" pitchFamily="34" charset="-122"/>
                <a:cs typeface="Arial" pitchFamily="34" charset="-120"/>
              </a:rPr>
              <a:t>Khutba’s, lessen en lezingen, live vertaald</a:t>
            </a:r>
            <a:endParaRPr lang="nl" sz="3750" dirty="0"/>
          </a:p>
        </p:txBody>
      </p:sp>
      <p:sp>
        <p:nvSpPr>
          <p:cNvPr id="5" name="Text 2"/>
          <p:cNvSpPr/>
          <p:nvPr/>
        </p:nvSpPr>
        <p:spPr>
          <a:xfrm>
            <a:off x="609600" y="4095750"/>
            <a:ext cx="4762500" cy="1333500"/>
          </a:xfrm>
          <a:prstGeom prst="rect">
            <a:avLst/>
          </a:prstGeom>
          <a:noFill/>
          <a:ln/>
        </p:spPr>
        <p:txBody>
          <a:bodyPr wrap="square" lIns="0" tIns="0" rIns="0" bIns="0" rtlCol="0" anchor="t">
            <a:normAutofit/>
          </a:bodyPr>
          <a:lstStyle/>
          <a:p>
            <a:pPr algn="l" indent="0" marL="0">
              <a:buNone/>
            </a:pPr>
            <a:r>
              <a:rPr lang="nl" altLang="en-US" sz="1500" dirty="0">
                <a:solidFill>
                  <a:srgbClr val="5E7378"/>
                </a:solidFill>
                <a:latin typeface="Arial" pitchFamily="34" charset="0"/>
                <a:ea typeface="Arial" pitchFamily="34" charset="-122"/>
                <a:cs typeface="Arial" pitchFamily="34" charset="-120"/>
              </a:rPr>
              <a:t>De spreker praat. Iedereen in de zaal leest mee op de eigen telefoon, in de eigen taal. Vanuit elke taal naar meer dan 100.</a:t>
            </a:r>
            <a:endParaRPr lang="nl" sz="1500" dirty="0"/>
          </a:p>
        </p:txBody>
      </p:sp>
      <p:sp>
        <p:nvSpPr>
          <p:cNvPr id="6" name="Text 3"/>
          <p:cNvSpPr/>
          <p:nvPr/>
        </p:nvSpPr>
        <p:spPr>
          <a:xfrm>
            <a:off x="609600" y="5715000"/>
            <a:ext cx="5715000" cy="381000"/>
          </a:xfrm>
          <a:prstGeom prst="rect">
            <a:avLst/>
          </a:prstGeom>
          <a:noFill/>
          <a:ln/>
        </p:spPr>
        <p:txBody>
          <a:bodyPr wrap="square" lIns="0" tIns="0" rIns="0" bIns="0" rtlCol="0" anchor="ctr">
            <a:normAutofit/>
          </a:bodyPr>
          <a:lstStyle/>
          <a:p>
            <a:pPr algn="l" indent="0" marL="0">
              <a:buNone/>
            </a:pPr>
            <a:r>
              <a:rPr lang="nl" altLang="en-US" sz="1650" b="1" dirty="0">
                <a:solidFill>
                  <a:srgbClr val="0E5E6F"/>
                </a:solidFill>
                <a:latin typeface="Arial" pitchFamily="34" charset="0"/>
                <a:ea typeface="Arial" pitchFamily="34" charset="-122"/>
                <a:cs typeface="Arial" pitchFamily="34" charset="-120"/>
              </a:rPr>
              <a:t>livekhutbah.com</a:t>
            </a:r>
            <a:endParaRPr lang="nl" sz="1650" dirty="0"/>
          </a:p>
        </p:txBody>
      </p:sp>
      <p:pic>
        <p:nvPicPr>
          <p:cNvPr id="7" name="Image 1" descr="/var/folders/1z/crfbntg115l2c0hhbc4fqsmr0000gn/T/deck-aYjBww/how-nl-3.jpg">    </p:cNvPr>
          <p:cNvPicPr>
            <a:picLocks noChangeAspect="1"/>
          </p:cNvPicPr>
          <p:nvPr/>
        </p:nvPicPr>
        <p:blipFill>
          <a:blip r:embed="rId2"/>
          <a:stretch>
            <a:fillRect/>
          </a:stretch>
        </p:blipFill>
        <p:spPr>
          <a:xfrm>
            <a:off x="5762625" y="0"/>
            <a:ext cx="642937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DE UITDAGING</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Niet iedereen in de zaal begrijpt wat er gezegd wordt</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47900"/>
            <a:ext cx="76200" cy="819150"/>
          </a:xfrm>
          <a:prstGeom prst="roundRect">
            <a:avLst>
              <a:gd name="adj" fmla="val 600000"/>
            </a:avLst>
          </a:prstGeom>
          <a:solidFill>
            <a:srgbClr val="E07A3F"/>
          </a:solidFill>
          <a:ln/>
        </p:spPr>
      </p:sp>
      <p:sp>
        <p:nvSpPr>
          <p:cNvPr id="7" name="Text 5"/>
          <p:cNvSpPr/>
          <p:nvPr/>
        </p:nvSpPr>
        <p:spPr>
          <a:xfrm>
            <a:off x="914400" y="2209800"/>
            <a:ext cx="10477500" cy="342900"/>
          </a:xfrm>
          <a:prstGeom prst="rect">
            <a:avLst/>
          </a:prstGeom>
          <a:noFill/>
          <a:ln/>
        </p:spPr>
        <p:txBody>
          <a:bodyPr wrap="square" lIns="0" tIns="0" rIns="0" bIns="0" rtlCol="0" anchor="ctr">
            <a:normAutofit/>
          </a:bodyPr>
          <a:lstStyle/>
          <a:p>
            <a:pPr algn="l" indent="0" marL="0">
              <a:buNone/>
            </a:pPr>
            <a:r>
              <a:rPr lang="nl" altLang="en-US" sz="1800" b="1" dirty="0">
                <a:solidFill>
                  <a:srgbClr val="0B2F37"/>
                </a:solidFill>
                <a:latin typeface="Arial" pitchFamily="34" charset="0"/>
                <a:ea typeface="Arial" pitchFamily="34" charset="-122"/>
                <a:cs typeface="Arial" pitchFamily="34" charset="-120"/>
              </a:rPr>
              <a:t>Taal verdeelt de zaal</a:t>
            </a:r>
            <a:endParaRPr lang="nl" sz="1800" dirty="0"/>
          </a:p>
        </p:txBody>
      </p:sp>
      <p:sp>
        <p:nvSpPr>
          <p:cNvPr id="8" name="Text 6"/>
          <p:cNvSpPr/>
          <p:nvPr/>
        </p:nvSpPr>
        <p:spPr>
          <a:xfrm>
            <a:off x="914400" y="2571750"/>
            <a:ext cx="10477500" cy="514350"/>
          </a:xfrm>
          <a:prstGeom prst="rect">
            <a:avLst/>
          </a:prstGeom>
          <a:noFill/>
          <a:ln/>
        </p:spPr>
        <p:txBody>
          <a:bodyPr wrap="square" lIns="0" tIns="0" rIns="0" bIns="0" rtlCol="0" anchor="t">
            <a:normAutofit/>
          </a:bodyPr>
          <a:lstStyle/>
          <a:p>
            <a:pPr algn="l" indent="0" marL="0">
              <a:buNone/>
            </a:pPr>
            <a:r>
              <a:rPr lang="nl" altLang="en-US" sz="1280" dirty="0">
                <a:solidFill>
                  <a:srgbClr val="5E7378"/>
                </a:solidFill>
                <a:latin typeface="Arial" pitchFamily="34" charset="0"/>
                <a:ea typeface="Arial" pitchFamily="34" charset="-122"/>
                <a:cs typeface="Arial" pitchFamily="34" charset="-120"/>
              </a:rPr>
              <a:t>Bekeerlingen, bezoekers, studenten en jongeren die hier zijn opgegroeid, missen de kern van de boodschap als die alleen in het Arabisch of in één andere taal is.</a:t>
            </a:r>
            <a:endParaRPr lang="nl" sz="1280" dirty="0"/>
          </a:p>
        </p:txBody>
      </p:sp>
      <p:sp>
        <p:nvSpPr>
          <p:cNvPr id="9" name="Shape 7"/>
          <p:cNvSpPr/>
          <p:nvPr/>
        </p:nvSpPr>
        <p:spPr>
          <a:xfrm>
            <a:off x="609600" y="3371850"/>
            <a:ext cx="76200" cy="819150"/>
          </a:xfrm>
          <a:prstGeom prst="roundRect">
            <a:avLst>
              <a:gd name="adj" fmla="val 600000"/>
            </a:avLst>
          </a:prstGeom>
          <a:solidFill>
            <a:srgbClr val="E07A3F"/>
          </a:solidFill>
          <a:ln/>
        </p:spPr>
      </p:sp>
      <p:sp>
        <p:nvSpPr>
          <p:cNvPr id="10" name="Text 8"/>
          <p:cNvSpPr/>
          <p:nvPr/>
        </p:nvSpPr>
        <p:spPr>
          <a:xfrm>
            <a:off x="914400" y="3333750"/>
            <a:ext cx="10477500" cy="342900"/>
          </a:xfrm>
          <a:prstGeom prst="rect">
            <a:avLst/>
          </a:prstGeom>
          <a:noFill/>
          <a:ln/>
        </p:spPr>
        <p:txBody>
          <a:bodyPr wrap="square" lIns="0" tIns="0" rIns="0" bIns="0" rtlCol="0" anchor="ctr">
            <a:normAutofit/>
          </a:bodyPr>
          <a:lstStyle/>
          <a:p>
            <a:pPr algn="l" indent="0" marL="0">
              <a:buNone/>
            </a:pPr>
            <a:r>
              <a:rPr lang="nl" altLang="en-US" sz="1800" b="1" dirty="0">
                <a:solidFill>
                  <a:srgbClr val="0B2F37"/>
                </a:solidFill>
                <a:latin typeface="Arial" pitchFamily="34" charset="0"/>
                <a:ea typeface="Arial" pitchFamily="34" charset="-122"/>
                <a:cs typeface="Arial" pitchFamily="34" charset="-120"/>
              </a:rPr>
              <a:t>Tolken en koptelefoons schieten tekort</a:t>
            </a:r>
            <a:endParaRPr lang="nl" sz="1800" dirty="0"/>
          </a:p>
        </p:txBody>
      </p:sp>
      <p:sp>
        <p:nvSpPr>
          <p:cNvPr id="11" name="Text 9"/>
          <p:cNvSpPr/>
          <p:nvPr/>
        </p:nvSpPr>
        <p:spPr>
          <a:xfrm>
            <a:off x="914400" y="3695700"/>
            <a:ext cx="10477500" cy="514350"/>
          </a:xfrm>
          <a:prstGeom prst="rect">
            <a:avLst/>
          </a:prstGeom>
          <a:noFill/>
          <a:ln/>
        </p:spPr>
        <p:txBody>
          <a:bodyPr wrap="square" lIns="0" tIns="0" rIns="0" bIns="0" rtlCol="0" anchor="t">
            <a:normAutofit/>
          </a:bodyPr>
          <a:lstStyle/>
          <a:p>
            <a:pPr algn="l" indent="0" marL="0">
              <a:buNone/>
            </a:pPr>
            <a:r>
              <a:rPr lang="nl" altLang="en-US" sz="1280" dirty="0">
                <a:solidFill>
                  <a:srgbClr val="5E7378"/>
                </a:solidFill>
                <a:latin typeface="Arial" pitchFamily="34" charset="0"/>
                <a:ea typeface="Arial" pitchFamily="34" charset="-122"/>
                <a:cs typeface="Arial" pitchFamily="34" charset="-120"/>
              </a:rPr>
              <a:t>Elke week een vrijwillige tolk vinden is lastig, tolkinstallaties zijn duur, en allebei dekken ze hooguit één of twee talen.</a:t>
            </a:r>
            <a:endParaRPr lang="nl" sz="1280" dirty="0"/>
          </a:p>
        </p:txBody>
      </p:sp>
      <p:sp>
        <p:nvSpPr>
          <p:cNvPr id="12" name="Shape 10"/>
          <p:cNvSpPr/>
          <p:nvPr/>
        </p:nvSpPr>
        <p:spPr>
          <a:xfrm>
            <a:off x="609600" y="4495800"/>
            <a:ext cx="76200" cy="819150"/>
          </a:xfrm>
          <a:prstGeom prst="roundRect">
            <a:avLst>
              <a:gd name="adj" fmla="val 600000"/>
            </a:avLst>
          </a:prstGeom>
          <a:solidFill>
            <a:srgbClr val="E07A3F"/>
          </a:solidFill>
          <a:ln/>
        </p:spPr>
      </p:sp>
      <p:sp>
        <p:nvSpPr>
          <p:cNvPr id="13" name="Text 11"/>
          <p:cNvSpPr/>
          <p:nvPr/>
        </p:nvSpPr>
        <p:spPr>
          <a:xfrm>
            <a:off x="914400" y="4457700"/>
            <a:ext cx="10477500" cy="342900"/>
          </a:xfrm>
          <a:prstGeom prst="rect">
            <a:avLst/>
          </a:prstGeom>
          <a:noFill/>
          <a:ln/>
        </p:spPr>
        <p:txBody>
          <a:bodyPr wrap="square" lIns="0" tIns="0" rIns="0" bIns="0" rtlCol="0" anchor="ctr">
            <a:normAutofit/>
          </a:bodyPr>
          <a:lstStyle/>
          <a:p>
            <a:pPr algn="l" indent="0" marL="0">
              <a:buNone/>
            </a:pPr>
            <a:r>
              <a:rPr lang="nl" altLang="en-US" sz="1800" b="1" dirty="0">
                <a:solidFill>
                  <a:srgbClr val="0B2F37"/>
                </a:solidFill>
                <a:latin typeface="Arial" pitchFamily="34" charset="0"/>
                <a:ea typeface="Arial" pitchFamily="34" charset="-122"/>
                <a:cs typeface="Arial" pitchFamily="34" charset="-120"/>
              </a:rPr>
              <a:t>Doven en slechthorenden vallen buiten de boot</a:t>
            </a:r>
            <a:endParaRPr lang="nl" sz="1800" dirty="0"/>
          </a:p>
        </p:txBody>
      </p:sp>
      <p:sp>
        <p:nvSpPr>
          <p:cNvPr id="14" name="Text 12"/>
          <p:cNvSpPr/>
          <p:nvPr/>
        </p:nvSpPr>
        <p:spPr>
          <a:xfrm>
            <a:off x="914400" y="4819650"/>
            <a:ext cx="10477500" cy="514350"/>
          </a:xfrm>
          <a:prstGeom prst="rect">
            <a:avLst/>
          </a:prstGeom>
          <a:noFill/>
          <a:ln/>
        </p:spPr>
        <p:txBody>
          <a:bodyPr wrap="square" lIns="0" tIns="0" rIns="0" bIns="0" rtlCol="0" anchor="t">
            <a:normAutofit/>
          </a:bodyPr>
          <a:lstStyle/>
          <a:p>
            <a:pPr algn="l" indent="0" marL="0">
              <a:buNone/>
            </a:pPr>
            <a:r>
              <a:rPr lang="nl" altLang="en-US" sz="1280" dirty="0">
                <a:solidFill>
                  <a:srgbClr val="5E7378"/>
                </a:solidFill>
                <a:latin typeface="Arial" pitchFamily="34" charset="0"/>
                <a:ea typeface="Arial" pitchFamily="34" charset="-122"/>
                <a:cs typeface="Arial" pitchFamily="34" charset="-120"/>
              </a:rPr>
              <a:t>Zonder live tekst van wat er gezegd wordt, kunnen ze helemaal niet meekomen.</a:t>
            </a:r>
            <a:endParaRPr lang="nl" sz="1280" dirty="0"/>
          </a:p>
        </p:txBody>
      </p:sp>
      <p:sp>
        <p:nvSpPr>
          <p:cNvPr id="15" name="Text 13"/>
          <p:cNvSpPr/>
          <p:nvPr/>
        </p:nvSpPr>
        <p:spPr>
          <a:xfrm>
            <a:off x="609600" y="5715000"/>
            <a:ext cx="10953750" cy="571500"/>
          </a:xfrm>
          <a:prstGeom prst="rect">
            <a:avLst/>
          </a:prstGeom>
          <a:noFill/>
          <a:ln/>
        </p:spPr>
        <p:txBody>
          <a:bodyPr wrap="square" lIns="0" tIns="0" rIns="0" bIns="0" rtlCol="0" anchor="ctr">
            <a:normAutofit/>
          </a:bodyPr>
          <a:lstStyle/>
          <a:p>
            <a:pPr algn="l" indent="0" marL="0">
              <a:buNone/>
            </a:pPr>
            <a:r>
              <a:rPr lang="nl" altLang="en-US" sz="1500" b="1" dirty="0">
                <a:solidFill>
                  <a:srgbClr val="0E5E6F"/>
                </a:solidFill>
                <a:latin typeface="Arial" pitchFamily="34" charset="0"/>
                <a:ea typeface="Arial" pitchFamily="34" charset="-122"/>
                <a:cs typeface="Arial" pitchFamily="34" charset="-120"/>
              </a:rPr>
              <a:t>LiveKhutbah haalt die drempel weg, elke week, in elke taal in de zaal.</a:t>
            </a:r>
            <a:endParaRPr lang="nl" sz="1500" dirty="0"/>
          </a:p>
        </p:txBody>
      </p:sp>
      <p:sp>
        <p:nvSpPr>
          <p:cNvPr id="16" name="Text 14"/>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7" name="Text 15"/>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WAT HET IS</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Elk woord, in hun taal, op het moment dat het gezegd wordt</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095500"/>
            <a:ext cx="10953750" cy="1238250"/>
          </a:xfrm>
          <a:prstGeom prst="rect">
            <a:avLst/>
          </a:prstGeom>
          <a:noFill/>
          <a:ln/>
        </p:spPr>
        <p:txBody>
          <a:bodyPr wrap="square" lIns="0" tIns="0" rIns="0" bIns="0" rtlCol="0" anchor="t">
            <a:normAutofit/>
          </a:bodyPr>
          <a:lstStyle/>
          <a:p>
            <a:pPr algn="l" indent="0" marL="0">
              <a:buNone/>
            </a:pPr>
            <a:r>
              <a:rPr lang="nl" altLang="en-US" sz="1580" dirty="0">
                <a:solidFill>
                  <a:srgbClr val="0B2F37"/>
                </a:solidFill>
                <a:latin typeface="Arial" pitchFamily="34" charset="0"/>
                <a:ea typeface="Arial" pitchFamily="34" charset="-122"/>
                <a:cs typeface="Arial" pitchFamily="34" charset="-120"/>
              </a:rPr>
              <a:t>Een telefoon bij de spreker luistert mee. LiveKhutbah schrijft op wat er gezegd wordt en vertaalt het zin voor zin. Mensen scannen een QR-code en lezen mee op hun eigen telefoon, of op een tv in de zaal.</a:t>
            </a:r>
            <a:endParaRPr lang="nl" sz="1580" dirty="0"/>
          </a:p>
        </p:txBody>
      </p:sp>
      <p:sp>
        <p:nvSpPr>
          <p:cNvPr id="7" name="Shape 5"/>
          <p:cNvSpPr/>
          <p:nvPr/>
        </p:nvSpPr>
        <p:spPr>
          <a:xfrm>
            <a:off x="609600" y="3619500"/>
            <a:ext cx="2552700" cy="1619250"/>
          </a:xfrm>
          <a:prstGeom prst="roundRect">
            <a:avLst>
              <a:gd name="adj" fmla="val 5979"/>
            </a:avLst>
          </a:prstGeom>
          <a:solidFill>
            <a:srgbClr val="FFFFFF"/>
          </a:solidFill>
          <a:ln/>
        </p:spPr>
      </p:sp>
      <p:sp>
        <p:nvSpPr>
          <p:cNvPr id="8" name="Text 6"/>
          <p:cNvSpPr/>
          <p:nvPr/>
        </p:nvSpPr>
        <p:spPr>
          <a:xfrm>
            <a:off x="609600" y="3857625"/>
            <a:ext cx="2552700" cy="666750"/>
          </a:xfrm>
          <a:prstGeom prst="rect">
            <a:avLst/>
          </a:prstGeom>
          <a:noFill/>
          <a:ln/>
        </p:spPr>
        <p:txBody>
          <a:bodyPr wrap="square" lIns="0" tIns="0" rIns="0" bIns="0" rtlCol="0" anchor="ctr">
            <a:normAutofit/>
          </a:bodyPr>
          <a:lstStyle/>
          <a:p>
            <a:pPr algn="ctr" indent="0" marL="0">
              <a:buNone/>
            </a:pPr>
            <a:r>
              <a:rPr lang="nl" altLang="en-US" sz="3300" b="1" dirty="0">
                <a:solidFill>
                  <a:srgbClr val="0E5E6F"/>
                </a:solidFill>
                <a:latin typeface="Arial" pitchFamily="34" charset="0"/>
                <a:ea typeface="Arial" pitchFamily="34" charset="-122"/>
                <a:cs typeface="Arial" pitchFamily="34" charset="-120"/>
              </a:rPr>
              <a:t>100+</a:t>
            </a:r>
            <a:endParaRPr lang="nl" sz="3300" dirty="0"/>
          </a:p>
        </p:txBody>
      </p:sp>
      <p:sp>
        <p:nvSpPr>
          <p:cNvPr id="9" name="Text 7"/>
          <p:cNvSpPr/>
          <p:nvPr/>
        </p:nvSpPr>
        <p:spPr>
          <a:xfrm>
            <a:off x="609600" y="4572000"/>
            <a:ext cx="2552700" cy="476250"/>
          </a:xfrm>
          <a:prstGeom prst="rect">
            <a:avLst/>
          </a:prstGeom>
          <a:noFill/>
          <a:ln/>
        </p:spPr>
        <p:txBody>
          <a:bodyPr wrap="square" lIns="0" tIns="0" rIns="0" bIns="0" rtlCol="0" anchor="ctr">
            <a:normAutofit/>
          </a:bodyPr>
          <a:lstStyle/>
          <a:p>
            <a:pPr algn="ctr" indent="0" marL="0">
              <a:buNone/>
            </a:pPr>
            <a:r>
              <a:rPr lang="nl" altLang="en-US" sz="1350" dirty="0">
                <a:solidFill>
                  <a:srgbClr val="0B2F37"/>
                </a:solidFill>
                <a:latin typeface="Arial" pitchFamily="34" charset="0"/>
                <a:ea typeface="Arial" pitchFamily="34" charset="-122"/>
                <a:cs typeface="Arial" pitchFamily="34" charset="-120"/>
              </a:rPr>
              <a:t>talen</a:t>
            </a:r>
            <a:endParaRPr lang="nl" sz="1350" dirty="0"/>
          </a:p>
        </p:txBody>
      </p:sp>
      <p:sp>
        <p:nvSpPr>
          <p:cNvPr id="10" name="Shape 8"/>
          <p:cNvSpPr/>
          <p:nvPr/>
        </p:nvSpPr>
        <p:spPr>
          <a:xfrm>
            <a:off x="3390900" y="3619500"/>
            <a:ext cx="2552700" cy="1619250"/>
          </a:xfrm>
          <a:prstGeom prst="roundRect">
            <a:avLst>
              <a:gd name="adj" fmla="val 5979"/>
            </a:avLst>
          </a:prstGeom>
          <a:solidFill>
            <a:srgbClr val="FFFFFF"/>
          </a:solidFill>
          <a:ln/>
        </p:spPr>
      </p:sp>
      <p:sp>
        <p:nvSpPr>
          <p:cNvPr id="11" name="Text 9"/>
          <p:cNvSpPr/>
          <p:nvPr/>
        </p:nvSpPr>
        <p:spPr>
          <a:xfrm>
            <a:off x="3390900" y="3857625"/>
            <a:ext cx="2552700" cy="666750"/>
          </a:xfrm>
          <a:prstGeom prst="rect">
            <a:avLst/>
          </a:prstGeom>
          <a:noFill/>
          <a:ln/>
        </p:spPr>
        <p:txBody>
          <a:bodyPr wrap="square" lIns="0" tIns="0" rIns="0" bIns="0" rtlCol="0" anchor="ctr">
            <a:normAutofit/>
          </a:bodyPr>
          <a:lstStyle/>
          <a:p>
            <a:pPr algn="ctr" indent="0" marL="0">
              <a:buNone/>
            </a:pPr>
            <a:r>
              <a:rPr lang="nl" altLang="en-US" sz="3300" b="1" dirty="0">
                <a:solidFill>
                  <a:srgbClr val="0E5E6F"/>
                </a:solidFill>
                <a:latin typeface="Arial" pitchFamily="34" charset="0"/>
                <a:ea typeface="Arial" pitchFamily="34" charset="-122"/>
                <a:cs typeface="Arial" pitchFamily="34" charset="-120"/>
              </a:rPr>
              <a:t>Live</a:t>
            </a:r>
            <a:endParaRPr lang="nl" sz="3300" dirty="0"/>
          </a:p>
        </p:txBody>
      </p:sp>
      <p:sp>
        <p:nvSpPr>
          <p:cNvPr id="12" name="Text 10"/>
          <p:cNvSpPr/>
          <p:nvPr/>
        </p:nvSpPr>
        <p:spPr>
          <a:xfrm>
            <a:off x="3390900" y="4572000"/>
            <a:ext cx="2552700" cy="476250"/>
          </a:xfrm>
          <a:prstGeom prst="rect">
            <a:avLst/>
          </a:prstGeom>
          <a:noFill/>
          <a:ln/>
        </p:spPr>
        <p:txBody>
          <a:bodyPr wrap="square" lIns="0" tIns="0" rIns="0" bIns="0" rtlCol="0" anchor="ctr">
            <a:normAutofit/>
          </a:bodyPr>
          <a:lstStyle/>
          <a:p>
            <a:pPr algn="ctr" indent="0" marL="0">
              <a:buNone/>
            </a:pPr>
            <a:r>
              <a:rPr lang="nl" altLang="en-US" sz="1350" dirty="0">
                <a:solidFill>
                  <a:srgbClr val="0B2F37"/>
                </a:solidFill>
                <a:latin typeface="Arial" pitchFamily="34" charset="0"/>
                <a:ea typeface="Arial" pitchFamily="34" charset="-122"/>
                <a:cs typeface="Arial" pitchFamily="34" charset="-120"/>
              </a:rPr>
              <a:t>woord voor woord</a:t>
            </a:r>
            <a:endParaRPr lang="nl" sz="1350" dirty="0"/>
          </a:p>
        </p:txBody>
      </p:sp>
      <p:sp>
        <p:nvSpPr>
          <p:cNvPr id="13" name="Shape 11"/>
          <p:cNvSpPr/>
          <p:nvPr/>
        </p:nvSpPr>
        <p:spPr>
          <a:xfrm>
            <a:off x="6172200" y="3619500"/>
            <a:ext cx="2552700" cy="1619250"/>
          </a:xfrm>
          <a:prstGeom prst="roundRect">
            <a:avLst>
              <a:gd name="adj" fmla="val 5979"/>
            </a:avLst>
          </a:prstGeom>
          <a:solidFill>
            <a:srgbClr val="FFFFFF"/>
          </a:solidFill>
          <a:ln/>
        </p:spPr>
      </p:sp>
      <p:sp>
        <p:nvSpPr>
          <p:cNvPr id="14" name="Text 12"/>
          <p:cNvSpPr/>
          <p:nvPr/>
        </p:nvSpPr>
        <p:spPr>
          <a:xfrm>
            <a:off x="6172200" y="3857625"/>
            <a:ext cx="2552700" cy="666750"/>
          </a:xfrm>
          <a:prstGeom prst="rect">
            <a:avLst/>
          </a:prstGeom>
          <a:noFill/>
          <a:ln/>
        </p:spPr>
        <p:txBody>
          <a:bodyPr wrap="square" lIns="0" tIns="0" rIns="0" bIns="0" rtlCol="0" anchor="ctr">
            <a:normAutofit/>
          </a:bodyPr>
          <a:lstStyle/>
          <a:p>
            <a:pPr algn="ctr" indent="0" marL="0">
              <a:buNone/>
            </a:pPr>
            <a:r>
              <a:rPr lang="nl" altLang="en-US" sz="3300" b="1" dirty="0">
                <a:solidFill>
                  <a:srgbClr val="0E5E6F"/>
                </a:solidFill>
                <a:latin typeface="Arial" pitchFamily="34" charset="0"/>
                <a:ea typeface="Arial" pitchFamily="34" charset="-122"/>
                <a:cs typeface="Arial" pitchFamily="34" charset="-120"/>
              </a:rPr>
              <a:t>0</a:t>
            </a:r>
            <a:endParaRPr lang="nl" sz="3300" dirty="0"/>
          </a:p>
        </p:txBody>
      </p:sp>
      <p:sp>
        <p:nvSpPr>
          <p:cNvPr id="15" name="Text 13"/>
          <p:cNvSpPr/>
          <p:nvPr/>
        </p:nvSpPr>
        <p:spPr>
          <a:xfrm>
            <a:off x="6172200" y="4572000"/>
            <a:ext cx="2552700" cy="476250"/>
          </a:xfrm>
          <a:prstGeom prst="rect">
            <a:avLst/>
          </a:prstGeom>
          <a:noFill/>
          <a:ln/>
        </p:spPr>
        <p:txBody>
          <a:bodyPr wrap="square" lIns="0" tIns="0" rIns="0" bIns="0" rtlCol="0" anchor="ctr">
            <a:normAutofit/>
          </a:bodyPr>
          <a:lstStyle/>
          <a:p>
            <a:pPr algn="ctr" indent="0" marL="0">
              <a:buNone/>
            </a:pPr>
            <a:r>
              <a:rPr lang="nl" altLang="en-US" sz="1350" dirty="0">
                <a:solidFill>
                  <a:srgbClr val="0B2F37"/>
                </a:solidFill>
                <a:latin typeface="Arial" pitchFamily="34" charset="0"/>
                <a:ea typeface="Arial" pitchFamily="34" charset="-122"/>
                <a:cs typeface="Arial" pitchFamily="34" charset="-120"/>
              </a:rPr>
              <a:t>apps te installeren</a:t>
            </a:r>
            <a:endParaRPr lang="nl" sz="1350" dirty="0"/>
          </a:p>
        </p:txBody>
      </p:sp>
      <p:sp>
        <p:nvSpPr>
          <p:cNvPr id="16" name="Shape 14"/>
          <p:cNvSpPr/>
          <p:nvPr/>
        </p:nvSpPr>
        <p:spPr>
          <a:xfrm>
            <a:off x="8953500" y="3619500"/>
            <a:ext cx="2552700" cy="1619250"/>
          </a:xfrm>
          <a:prstGeom prst="roundRect">
            <a:avLst>
              <a:gd name="adj" fmla="val 5979"/>
            </a:avLst>
          </a:prstGeom>
          <a:solidFill>
            <a:srgbClr val="FFFFFF"/>
          </a:solidFill>
          <a:ln/>
        </p:spPr>
      </p:sp>
      <p:sp>
        <p:nvSpPr>
          <p:cNvPr id="17" name="Text 15"/>
          <p:cNvSpPr/>
          <p:nvPr/>
        </p:nvSpPr>
        <p:spPr>
          <a:xfrm>
            <a:off x="8953500" y="3857625"/>
            <a:ext cx="2552700" cy="666750"/>
          </a:xfrm>
          <a:prstGeom prst="rect">
            <a:avLst/>
          </a:prstGeom>
          <a:noFill/>
          <a:ln/>
        </p:spPr>
        <p:txBody>
          <a:bodyPr wrap="square" lIns="0" tIns="0" rIns="0" bIns="0" rtlCol="0" anchor="ctr">
            <a:normAutofit/>
          </a:bodyPr>
          <a:lstStyle/>
          <a:p>
            <a:pPr algn="ctr" indent="0" marL="0">
              <a:buNone/>
            </a:pPr>
            <a:r>
              <a:rPr lang="nl" altLang="en-US" sz="3300" b="1" dirty="0">
                <a:solidFill>
                  <a:srgbClr val="0E5E6F"/>
                </a:solidFill>
                <a:latin typeface="Arial" pitchFamily="34" charset="0"/>
                <a:ea typeface="Arial" pitchFamily="34" charset="-122"/>
                <a:cs typeface="Arial" pitchFamily="34" charset="-120"/>
              </a:rPr>
              <a:t>Onbeperkt</a:t>
            </a:r>
            <a:endParaRPr lang="nl" sz="3300" dirty="0"/>
          </a:p>
        </p:txBody>
      </p:sp>
      <p:sp>
        <p:nvSpPr>
          <p:cNvPr id="18" name="Text 16"/>
          <p:cNvSpPr/>
          <p:nvPr/>
        </p:nvSpPr>
        <p:spPr>
          <a:xfrm>
            <a:off x="8953500" y="4572000"/>
            <a:ext cx="2552700" cy="476250"/>
          </a:xfrm>
          <a:prstGeom prst="rect">
            <a:avLst/>
          </a:prstGeom>
          <a:noFill/>
          <a:ln/>
        </p:spPr>
        <p:txBody>
          <a:bodyPr wrap="square" lIns="0" tIns="0" rIns="0" bIns="0" rtlCol="0" anchor="ctr">
            <a:normAutofit/>
          </a:bodyPr>
          <a:lstStyle/>
          <a:p>
            <a:pPr algn="ctr" indent="0" marL="0">
              <a:buNone/>
            </a:pPr>
            <a:r>
              <a:rPr lang="nl" altLang="en-US" sz="1350" dirty="0">
                <a:solidFill>
                  <a:srgbClr val="0B2F37"/>
                </a:solidFill>
                <a:latin typeface="Arial" pitchFamily="34" charset="0"/>
                <a:ea typeface="Arial" pitchFamily="34" charset="-122"/>
                <a:cs typeface="Arial" pitchFamily="34" charset="-120"/>
              </a:rPr>
              <a:t>aantal luisteraars</a:t>
            </a:r>
            <a:endParaRPr lang="nl" sz="1350" dirty="0"/>
          </a:p>
        </p:txBody>
      </p:sp>
      <p:sp>
        <p:nvSpPr>
          <p:cNvPr id="19"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0"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ZO WERKT HET</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Zo bereiken de woorden iedereen in de zaal</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038350"/>
            <a:ext cx="3505200" cy="4248150"/>
          </a:xfrm>
          <a:prstGeom prst="roundRect">
            <a:avLst>
              <a:gd name="adj" fmla="val 1418"/>
            </a:avLst>
          </a:prstGeom>
          <a:solidFill>
            <a:srgbClr val="FFFFFF"/>
          </a:solidFill>
          <a:ln/>
        </p:spPr>
      </p:sp>
      <p:pic>
        <p:nvPicPr>
          <p:cNvPr id="7" name="Image 0" descr="/var/folders/1z/crfbntg115l2c0hhbc4fqsmr0000gn/T/deck-aYjBww/step-nl-1.jpg">    </p:cNvPr>
          <p:cNvPicPr>
            <a:picLocks noChangeAspect="1"/>
          </p:cNvPicPr>
          <p:nvPr/>
        </p:nvPicPr>
        <p:blipFill>
          <a:blip r:embed="rId1"/>
          <a:stretch>
            <a:fillRect/>
          </a:stretch>
        </p:blipFill>
        <p:spPr>
          <a:xfrm>
            <a:off x="609600" y="2038350"/>
            <a:ext cx="3505200" cy="2857500"/>
          </a:xfrm>
          <a:prstGeom prst="rect">
            <a:avLst/>
          </a:prstGeom>
        </p:spPr>
      </p:pic>
      <p:sp>
        <p:nvSpPr>
          <p:cNvPr id="8" name="Text 5"/>
          <p:cNvSpPr/>
          <p:nvPr/>
        </p:nvSpPr>
        <p:spPr>
          <a:xfrm>
            <a:off x="838200" y="5029200"/>
            <a:ext cx="3048000" cy="304800"/>
          </a:xfrm>
          <a:prstGeom prst="rect">
            <a:avLst/>
          </a:prstGeom>
          <a:noFill/>
          <a:ln/>
        </p:spPr>
        <p:txBody>
          <a:bodyPr wrap="square" lIns="0" tIns="0" rIns="0" bIns="0" rtlCol="0" anchor="ctr">
            <a:normAutofit/>
          </a:bodyPr>
          <a:lstStyle/>
          <a:p>
            <a:pPr algn="l" indent="0" marL="0">
              <a:buNone/>
            </a:pPr>
            <a:r>
              <a:rPr lang="nl" altLang="en-US" sz="1350" b="1" dirty="0">
                <a:solidFill>
                  <a:srgbClr val="0B2F37"/>
                </a:solidFill>
                <a:latin typeface="Arial" pitchFamily="34" charset="0"/>
                <a:ea typeface="Arial" pitchFamily="34" charset="-122"/>
                <a:cs typeface="Arial" pitchFamily="34" charset="-120"/>
              </a:rPr>
              <a:t>1. Druk op Live gaan</a:t>
            </a:r>
            <a:endParaRPr lang="nl" sz="1350" dirty="0"/>
          </a:p>
        </p:txBody>
      </p:sp>
      <p:sp>
        <p:nvSpPr>
          <p:cNvPr id="9" name="Text 6"/>
          <p:cNvSpPr/>
          <p:nvPr/>
        </p:nvSpPr>
        <p:spPr>
          <a:xfrm>
            <a:off x="838200" y="5372100"/>
            <a:ext cx="3048000" cy="857250"/>
          </a:xfrm>
          <a:prstGeom prst="rect">
            <a:avLst/>
          </a:prstGeom>
          <a:noFill/>
          <a:ln/>
        </p:spPr>
        <p:txBody>
          <a:bodyPr wrap="square" lIns="0" tIns="0" rIns="0" bIns="0" rtlCol="0" anchor="t">
            <a:normAutofit/>
          </a:bodyPr>
          <a:lstStyle/>
          <a:p>
            <a:pPr algn="l" indent="0" marL="0">
              <a:buNone/>
            </a:pPr>
            <a:r>
              <a:rPr lang="nl" altLang="en-US" sz="1010" dirty="0">
                <a:solidFill>
                  <a:srgbClr val="5E7378"/>
                </a:solidFill>
                <a:latin typeface="Arial" pitchFamily="34" charset="0"/>
                <a:ea typeface="Arial" pitchFamily="34" charset="-122"/>
                <a:cs typeface="Arial" pitchFamily="34" charset="-120"/>
              </a:rPr>
              <a:t>Leg een telefoon bij de spreker, met een clipmicrofoon, en druk op Live gaan. De app luistert en vertaalt terwijl de spreker praat.</a:t>
            </a:r>
            <a:endParaRPr lang="nl" sz="1010" dirty="0"/>
          </a:p>
        </p:txBody>
      </p:sp>
      <p:sp>
        <p:nvSpPr>
          <p:cNvPr id="10" name="Shape 7"/>
          <p:cNvSpPr/>
          <p:nvPr/>
        </p:nvSpPr>
        <p:spPr>
          <a:xfrm>
            <a:off x="4343400" y="2038350"/>
            <a:ext cx="3505200" cy="4248150"/>
          </a:xfrm>
          <a:prstGeom prst="roundRect">
            <a:avLst>
              <a:gd name="adj" fmla="val 1418"/>
            </a:avLst>
          </a:prstGeom>
          <a:solidFill>
            <a:srgbClr val="FFFFFF"/>
          </a:solidFill>
          <a:ln/>
        </p:spPr>
      </p:sp>
      <p:pic>
        <p:nvPicPr>
          <p:cNvPr id="11" name="Image 1" descr="/var/folders/1z/crfbntg115l2c0hhbc4fqsmr0000gn/T/deck-aYjBww/step-nl-2.jpg">    </p:cNvPr>
          <p:cNvPicPr>
            <a:picLocks noChangeAspect="1"/>
          </p:cNvPicPr>
          <p:nvPr/>
        </p:nvPicPr>
        <p:blipFill>
          <a:blip r:embed="rId2"/>
          <a:stretch>
            <a:fillRect/>
          </a:stretch>
        </p:blipFill>
        <p:spPr>
          <a:xfrm>
            <a:off x="4343400" y="2038350"/>
            <a:ext cx="3505200" cy="2857500"/>
          </a:xfrm>
          <a:prstGeom prst="rect">
            <a:avLst/>
          </a:prstGeom>
        </p:spPr>
      </p:pic>
      <p:sp>
        <p:nvSpPr>
          <p:cNvPr id="12" name="Text 8"/>
          <p:cNvSpPr/>
          <p:nvPr/>
        </p:nvSpPr>
        <p:spPr>
          <a:xfrm>
            <a:off x="4572000" y="5029200"/>
            <a:ext cx="3048000" cy="304800"/>
          </a:xfrm>
          <a:prstGeom prst="rect">
            <a:avLst/>
          </a:prstGeom>
          <a:noFill/>
          <a:ln/>
        </p:spPr>
        <p:txBody>
          <a:bodyPr wrap="square" lIns="0" tIns="0" rIns="0" bIns="0" rtlCol="0" anchor="ctr">
            <a:normAutofit/>
          </a:bodyPr>
          <a:lstStyle/>
          <a:p>
            <a:pPr algn="l" indent="0" marL="0">
              <a:buNone/>
            </a:pPr>
            <a:r>
              <a:rPr lang="nl" altLang="en-US" sz="1350" b="1" dirty="0">
                <a:solidFill>
                  <a:srgbClr val="0B2F37"/>
                </a:solidFill>
                <a:latin typeface="Arial" pitchFamily="34" charset="0"/>
                <a:ea typeface="Arial" pitchFamily="34" charset="-122"/>
                <a:cs typeface="Arial" pitchFamily="34" charset="-120"/>
              </a:rPr>
              <a:t>2. Mensen scannen uw QR-code</a:t>
            </a:r>
            <a:endParaRPr lang="nl" sz="1350" dirty="0"/>
          </a:p>
        </p:txBody>
      </p:sp>
      <p:sp>
        <p:nvSpPr>
          <p:cNvPr id="13" name="Text 9"/>
          <p:cNvSpPr/>
          <p:nvPr/>
        </p:nvSpPr>
        <p:spPr>
          <a:xfrm>
            <a:off x="4572000" y="5372100"/>
            <a:ext cx="3048000" cy="857250"/>
          </a:xfrm>
          <a:prstGeom prst="rect">
            <a:avLst/>
          </a:prstGeom>
          <a:noFill/>
          <a:ln/>
        </p:spPr>
        <p:txBody>
          <a:bodyPr wrap="square" lIns="0" tIns="0" rIns="0" bIns="0" rtlCol="0" anchor="t">
            <a:normAutofit/>
          </a:bodyPr>
          <a:lstStyle/>
          <a:p>
            <a:pPr algn="l" indent="0" marL="0">
              <a:buNone/>
            </a:pPr>
            <a:r>
              <a:rPr lang="nl" altLang="en-US" sz="1010" dirty="0">
                <a:solidFill>
                  <a:srgbClr val="5E7378"/>
                </a:solidFill>
                <a:latin typeface="Arial" pitchFamily="34" charset="0"/>
                <a:ea typeface="Arial" pitchFamily="34" charset="-122"/>
                <a:cs typeface="Arial" pitchFamily="34" charset="-120"/>
              </a:rPr>
              <a:t>Print uw roll-upbanner of toon hem op een scherm. Mensen scannen hem met hun camera: geen app, geen account.</a:t>
            </a:r>
            <a:endParaRPr lang="nl" sz="1010" dirty="0"/>
          </a:p>
        </p:txBody>
      </p:sp>
      <p:sp>
        <p:nvSpPr>
          <p:cNvPr id="14" name="Shape 10"/>
          <p:cNvSpPr/>
          <p:nvPr/>
        </p:nvSpPr>
        <p:spPr>
          <a:xfrm>
            <a:off x="8077200" y="2038350"/>
            <a:ext cx="3505200" cy="4248150"/>
          </a:xfrm>
          <a:prstGeom prst="roundRect">
            <a:avLst>
              <a:gd name="adj" fmla="val 1418"/>
            </a:avLst>
          </a:prstGeom>
          <a:solidFill>
            <a:srgbClr val="FFFFFF"/>
          </a:solidFill>
          <a:ln/>
        </p:spPr>
      </p:sp>
      <p:pic>
        <p:nvPicPr>
          <p:cNvPr id="15" name="Image 2" descr="/var/folders/1z/crfbntg115l2c0hhbc4fqsmr0000gn/T/deck-aYjBww/step-nl-3.jpg">    </p:cNvPr>
          <p:cNvPicPr>
            <a:picLocks noChangeAspect="1"/>
          </p:cNvPicPr>
          <p:nvPr/>
        </p:nvPicPr>
        <p:blipFill>
          <a:blip r:embed="rId3"/>
          <a:stretch>
            <a:fillRect/>
          </a:stretch>
        </p:blipFill>
        <p:spPr>
          <a:xfrm>
            <a:off x="8077200" y="2038350"/>
            <a:ext cx="3505200" cy="2857500"/>
          </a:xfrm>
          <a:prstGeom prst="rect">
            <a:avLst/>
          </a:prstGeom>
        </p:spPr>
      </p:pic>
      <p:sp>
        <p:nvSpPr>
          <p:cNvPr id="16" name="Text 11"/>
          <p:cNvSpPr/>
          <p:nvPr/>
        </p:nvSpPr>
        <p:spPr>
          <a:xfrm>
            <a:off x="8305800" y="5029200"/>
            <a:ext cx="3048000" cy="304800"/>
          </a:xfrm>
          <a:prstGeom prst="rect">
            <a:avLst/>
          </a:prstGeom>
          <a:noFill/>
          <a:ln/>
        </p:spPr>
        <p:txBody>
          <a:bodyPr wrap="square" lIns="0" tIns="0" rIns="0" bIns="0" rtlCol="0" anchor="ctr">
            <a:normAutofit/>
          </a:bodyPr>
          <a:lstStyle/>
          <a:p>
            <a:pPr algn="l" indent="0" marL="0">
              <a:buNone/>
            </a:pPr>
            <a:r>
              <a:rPr lang="nl" altLang="en-US" sz="1350" b="1" dirty="0">
                <a:solidFill>
                  <a:srgbClr val="0B2F37"/>
                </a:solidFill>
                <a:latin typeface="Arial" pitchFamily="34" charset="0"/>
                <a:ea typeface="Arial" pitchFamily="34" charset="-122"/>
                <a:cs typeface="Arial" pitchFamily="34" charset="-120"/>
              </a:rPr>
              <a:t>3. Ze volgen in hun eigen taal</a:t>
            </a:r>
            <a:endParaRPr lang="nl" sz="1350" dirty="0"/>
          </a:p>
        </p:txBody>
      </p:sp>
      <p:sp>
        <p:nvSpPr>
          <p:cNvPr id="17" name="Text 12"/>
          <p:cNvSpPr/>
          <p:nvPr/>
        </p:nvSpPr>
        <p:spPr>
          <a:xfrm>
            <a:off x="8305800" y="5372100"/>
            <a:ext cx="3048000" cy="857250"/>
          </a:xfrm>
          <a:prstGeom prst="rect">
            <a:avLst/>
          </a:prstGeom>
          <a:noFill/>
          <a:ln/>
        </p:spPr>
        <p:txBody>
          <a:bodyPr wrap="square" lIns="0" tIns="0" rIns="0" bIns="0" rtlCol="0" anchor="t">
            <a:normAutofit/>
          </a:bodyPr>
          <a:lstStyle/>
          <a:p>
            <a:pPr algn="l" indent="0" marL="0">
              <a:buNone/>
            </a:pPr>
            <a:r>
              <a:rPr lang="nl" altLang="en-US" sz="1010" dirty="0">
                <a:solidFill>
                  <a:srgbClr val="5E7378"/>
                </a:solidFill>
                <a:latin typeface="Arial" pitchFamily="34" charset="0"/>
                <a:ea typeface="Arial" pitchFamily="34" charset="-122"/>
                <a:cs typeface="Arial" pitchFamily="34" charset="-120"/>
              </a:rPr>
              <a:t>Iedereen kiest zijn taal en leest live mee. U kunt het ook op een tv in de zaal tonen.</a:t>
            </a:r>
            <a:endParaRPr lang="nl" sz="1010" dirty="0"/>
          </a:p>
        </p:txBody>
      </p:sp>
      <p:sp>
        <p:nvSpPr>
          <p:cNvPr id="18" name="Text 13"/>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4"/>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KORANVERZEN</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Citeert de spreker de Koran, dan lezen mensen een goedgekeurde vertaling</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5334000" cy="2857500"/>
          </a:xfrm>
          <a:prstGeom prst="rect">
            <a:avLst/>
          </a:prstGeom>
          <a:noFill/>
          <a:ln/>
        </p:spPr>
        <p:txBody>
          <a:bodyPr wrap="square" lIns="0" tIns="0" rIns="0" bIns="0" rtlCol="0" anchor="t">
            <a:normAutofit/>
          </a:bodyPr>
          <a:lstStyle/>
          <a:p>
            <a:pPr algn="l" indent="0" marL="0">
              <a:buNone/>
            </a:pPr>
            <a:r>
              <a:rPr lang="nl" altLang="en-US" sz="1580" dirty="0">
                <a:solidFill>
                  <a:srgbClr val="0B2F37"/>
                </a:solidFill>
                <a:latin typeface="Arial" pitchFamily="34" charset="0"/>
                <a:ea typeface="Arial" pitchFamily="34" charset="-122"/>
                <a:cs typeface="Arial" pitchFamily="34" charset="-120"/>
              </a:rPr>
              <a:t>LiveKhutbah herkent het vers en toont de Arabische tekst, het nummer van de soera en het vers, en een goedgekeurde vertaling van precies het geciteerde deel (QuranEnc.com, 44 talen). Geen gok van een machine.</a:t>
            </a:r>
            <a:endParaRPr lang="nl" sz="1580" dirty="0"/>
          </a:p>
        </p:txBody>
      </p:sp>
      <p:sp>
        <p:nvSpPr>
          <p:cNvPr id="7" name="Shape 5"/>
          <p:cNvSpPr/>
          <p:nvPr/>
        </p:nvSpPr>
        <p:spPr>
          <a:xfrm>
            <a:off x="6381750" y="2190750"/>
            <a:ext cx="5200650" cy="3619500"/>
          </a:xfrm>
          <a:prstGeom prst="roundRect">
            <a:avLst>
              <a:gd name="adj" fmla="val 1596"/>
            </a:avLst>
          </a:prstGeom>
          <a:solidFill>
            <a:srgbClr val="FFFFFF"/>
          </a:solidFill>
          <a:ln/>
        </p:spPr>
      </p:sp>
      <p:sp>
        <p:nvSpPr>
          <p:cNvPr id="8" name="Text 6"/>
          <p:cNvSpPr/>
          <p:nvPr/>
        </p:nvSpPr>
        <p:spPr>
          <a:xfrm>
            <a:off x="6667500" y="2495550"/>
            <a:ext cx="4629150" cy="285750"/>
          </a:xfrm>
          <a:prstGeom prst="rect">
            <a:avLst/>
          </a:prstGeom>
          <a:noFill/>
          <a:ln/>
        </p:spPr>
        <p:txBody>
          <a:bodyPr wrap="square" lIns="0" tIns="0" rIns="0" bIns="0" rtlCol="0" anchor="ctr">
            <a:normAutofit/>
          </a:bodyPr>
          <a:lstStyle/>
          <a:p>
            <a:pPr algn="ctr" indent="0" marL="0">
              <a:buNone/>
            </a:pPr>
            <a:r>
              <a:rPr lang="nl" altLang="en-US" sz="1130" b="1" dirty="0">
                <a:solidFill>
                  <a:srgbClr val="5E7378"/>
                </a:solidFill>
                <a:latin typeface="Arial" pitchFamily="34" charset="0"/>
                <a:ea typeface="Arial" pitchFamily="34" charset="-122"/>
                <a:cs typeface="Arial" pitchFamily="34" charset="-120"/>
              </a:rPr>
              <a:t>Koran · Al-Baqarah 2:255</a:t>
            </a:r>
            <a:endParaRPr lang="nl" sz="1130" dirty="0"/>
          </a:p>
        </p:txBody>
      </p:sp>
      <p:sp>
        <p:nvSpPr>
          <p:cNvPr id="9" name="Text 7"/>
          <p:cNvSpPr/>
          <p:nvPr/>
        </p:nvSpPr>
        <p:spPr>
          <a:xfrm>
            <a:off x="6667500" y="2952750"/>
            <a:ext cx="4629150" cy="1143000"/>
          </a:xfrm>
          <a:prstGeom prst="rect">
            <a:avLst/>
          </a:prstGeom>
          <a:noFill/>
          <a:ln/>
        </p:spPr>
        <p:txBody>
          <a:bodyPr wrap="square" lIns="0" tIns="0" rIns="0" bIns="0" rtlCol="0" anchor="ctr">
            <a:normAutofit/>
          </a:bodyPr>
          <a:lstStyle/>
          <a:p>
            <a:pPr rtl="1" algn="ctr" indent="0" marL="0">
              <a:buNone/>
            </a:pPr>
            <a:r>
              <a:rPr lang="nl" altLang="en-US" sz="2550" dirty="0">
                <a:solidFill>
                  <a:srgbClr val="0E5E6F"/>
                </a:solidFill>
                <a:latin typeface="Traditional Arabic" pitchFamily="34" charset="0"/>
                <a:ea typeface="Traditional Arabic" pitchFamily="34" charset="-122"/>
                <a:cs typeface="Traditional Arabic" pitchFamily="34" charset="-120"/>
              </a:rPr>
              <a:t>ٱللَّهُ لَآ إِلَٰهَ إِلَّا هُوَ ٱلْحَىُّ ٱلْقَيُّومُ</a:t>
            </a:r>
            <a:endParaRPr lang="nl" sz="2550" dirty="0"/>
          </a:p>
        </p:txBody>
      </p:sp>
      <p:sp>
        <p:nvSpPr>
          <p:cNvPr id="10" name="Text 8"/>
          <p:cNvSpPr/>
          <p:nvPr/>
        </p:nvSpPr>
        <p:spPr>
          <a:xfrm>
            <a:off x="6858000" y="4191000"/>
            <a:ext cx="4248150" cy="1143000"/>
          </a:xfrm>
          <a:prstGeom prst="rect">
            <a:avLst/>
          </a:prstGeom>
          <a:noFill/>
          <a:ln/>
        </p:spPr>
        <p:txBody>
          <a:bodyPr wrap="square" lIns="0" tIns="0" rIns="0" bIns="0" rtlCol="0" anchor="t">
            <a:normAutofit/>
          </a:bodyPr>
          <a:lstStyle/>
          <a:p>
            <a:pPr algn="ctr" indent="0" marL="0">
              <a:buNone/>
            </a:pPr>
            <a:r>
              <a:rPr lang="nl" altLang="en-US" sz="1430" dirty="0">
                <a:solidFill>
                  <a:srgbClr val="0B2F37"/>
                </a:solidFill>
                <a:latin typeface="Arial" pitchFamily="34" charset="0"/>
                <a:ea typeface="Arial" pitchFamily="34" charset="-122"/>
                <a:cs typeface="Arial" pitchFamily="34" charset="-120"/>
              </a:rPr>
              <a:t>Allah! Er is geen godheid dan Hij (die het recht heeft aanbeden te worden), de eeuwig Levende, de Zelfstandige.</a:t>
            </a:r>
            <a:endParaRPr lang="nl" sz="1430" dirty="0"/>
          </a:p>
        </p:txBody>
      </p:sp>
      <p:sp>
        <p:nvSpPr>
          <p:cNvPr id="11" name="Shape 9"/>
          <p:cNvSpPr/>
          <p:nvPr/>
        </p:nvSpPr>
        <p:spPr>
          <a:xfrm>
            <a:off x="8934450" y="5448300"/>
            <a:ext cx="95250" cy="95250"/>
          </a:xfrm>
          <a:prstGeom prst="roundRect">
            <a:avLst>
              <a:gd name="adj" fmla="val 192000"/>
            </a:avLst>
          </a:prstGeom>
          <a:solidFill>
            <a:srgbClr val="E07A3F"/>
          </a:solidFill>
          <a:ln/>
        </p:spPr>
      </p:sp>
      <p:sp>
        <p:nvSpPr>
          <p:cNvPr id="12" name="Text 10"/>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3" name="Text 11"/>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TOEGANKELIJKHEID</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Live ondertiteling voor doven en slechthorenden</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4000500" cy="3619500"/>
          </a:xfrm>
          <a:prstGeom prst="rect">
            <a:avLst/>
          </a:prstGeom>
          <a:noFill/>
          <a:ln/>
        </p:spPr>
        <p:txBody>
          <a:bodyPr wrap="square" lIns="0" tIns="0" rIns="0" bIns="0" rtlCol="0" anchor="t">
            <a:normAutofit/>
          </a:bodyPr>
          <a:lstStyle/>
          <a:p>
            <a:pPr algn="l" indent="0" marL="0">
              <a:buNone/>
            </a:pPr>
            <a:r>
              <a:rPr lang="nl" altLang="en-US" sz="1500" dirty="0">
                <a:solidFill>
                  <a:srgbClr val="0B2F37"/>
                </a:solidFill>
                <a:latin typeface="Arial" pitchFamily="34" charset="0"/>
                <a:ea typeface="Arial" pitchFamily="34" charset="-122"/>
                <a:cs typeface="Arial" pitchFamily="34" charset="-120"/>
              </a:rPr>
              <a:t>Elk woord verschijnt op hun telefoon op het moment dat het gezegd wordt, in de taal van de spreker of vertaald. Ze kunnen de tekst groter maken, of hem op volledig scherm op een tv tonen.</a:t>
            </a:r>
            <a:endParaRPr lang="nl" sz="1500" dirty="0"/>
          </a:p>
        </p:txBody>
      </p:sp>
      <p:pic>
        <p:nvPicPr>
          <p:cNvPr id="7" name="Image 0" descr="/var/folders/1z/crfbntg115l2c0hhbc4fqsmr0000gn/T/deck-aYjBww/captions-nl.jpg">    </p:cNvPr>
          <p:cNvPicPr>
            <a:picLocks noChangeAspect="1"/>
          </p:cNvPicPr>
          <p:nvPr/>
        </p:nvPicPr>
        <p:blipFill>
          <a:blip r:embed="rId1"/>
          <a:stretch>
            <a:fillRect/>
          </a:stretch>
        </p:blipFill>
        <p:spPr>
          <a:xfrm>
            <a:off x="4953000" y="2095500"/>
            <a:ext cx="6629400" cy="4200525"/>
          </a:xfrm>
          <a:prstGeom prst="rect">
            <a:avLst/>
          </a:prstGeom>
        </p:spPr>
      </p:pic>
      <p:sp>
        <p:nvSpPr>
          <p:cNvPr id="8" name="Text 5"/>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9" name="Text 6"/>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VOOR WIE</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Voor elke bijeenkomst waar taal een drempel is</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505200" cy="1676400"/>
          </a:xfrm>
          <a:prstGeom prst="roundRect">
            <a:avLst>
              <a:gd name="adj" fmla="val 5579"/>
            </a:avLst>
          </a:prstGeom>
          <a:solidFill>
            <a:srgbClr val="FFFFFF"/>
          </a:solidFill>
          <a:ln/>
        </p:spPr>
      </p:sp>
      <p:sp>
        <p:nvSpPr>
          <p:cNvPr id="7" name="Shape 5"/>
          <p:cNvSpPr/>
          <p:nvPr/>
        </p:nvSpPr>
        <p:spPr>
          <a:xfrm>
            <a:off x="857250" y="2476500"/>
            <a:ext cx="114300" cy="114300"/>
          </a:xfrm>
          <a:prstGeom prst="roundRect">
            <a:avLst>
              <a:gd name="adj" fmla="val 400000"/>
            </a:avLst>
          </a:prstGeom>
          <a:solidFill>
            <a:srgbClr val="E07A3F"/>
          </a:solidFill>
          <a:ln/>
        </p:spPr>
      </p:sp>
      <p:sp>
        <p:nvSpPr>
          <p:cNvPr id="8" name="Text 6"/>
          <p:cNvSpPr/>
          <p:nvPr/>
        </p:nvSpPr>
        <p:spPr>
          <a:xfrm>
            <a:off x="1085850" y="2381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Moskeeën</a:t>
            </a:r>
            <a:endParaRPr lang="nl" sz="1500" dirty="0"/>
          </a:p>
        </p:txBody>
      </p:sp>
      <p:sp>
        <p:nvSpPr>
          <p:cNvPr id="9" name="Text 7"/>
          <p:cNvSpPr/>
          <p:nvPr/>
        </p:nvSpPr>
        <p:spPr>
          <a:xfrm>
            <a:off x="857250" y="2819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De vrijdagkhutba, lessen, lezingen in de ramadan.</a:t>
            </a:r>
            <a:endParaRPr lang="nl" sz="1200" dirty="0"/>
          </a:p>
        </p:txBody>
      </p:sp>
      <p:sp>
        <p:nvSpPr>
          <p:cNvPr id="10" name="Shape 8"/>
          <p:cNvSpPr/>
          <p:nvPr/>
        </p:nvSpPr>
        <p:spPr>
          <a:xfrm>
            <a:off x="4343400" y="2190750"/>
            <a:ext cx="3505200" cy="1676400"/>
          </a:xfrm>
          <a:prstGeom prst="roundRect">
            <a:avLst>
              <a:gd name="adj" fmla="val 5579"/>
            </a:avLst>
          </a:prstGeom>
          <a:solidFill>
            <a:srgbClr val="FFFFFF"/>
          </a:solidFill>
          <a:ln/>
        </p:spPr>
      </p:sp>
      <p:sp>
        <p:nvSpPr>
          <p:cNvPr id="11" name="Shape 9"/>
          <p:cNvSpPr/>
          <p:nvPr/>
        </p:nvSpPr>
        <p:spPr>
          <a:xfrm>
            <a:off x="4591050" y="2476500"/>
            <a:ext cx="114300" cy="114300"/>
          </a:xfrm>
          <a:prstGeom prst="roundRect">
            <a:avLst>
              <a:gd name="adj" fmla="val 400000"/>
            </a:avLst>
          </a:prstGeom>
          <a:solidFill>
            <a:srgbClr val="0E5E6F"/>
          </a:solidFill>
          <a:ln/>
        </p:spPr>
      </p:sp>
      <p:sp>
        <p:nvSpPr>
          <p:cNvPr id="12" name="Text 10"/>
          <p:cNvSpPr/>
          <p:nvPr/>
        </p:nvSpPr>
        <p:spPr>
          <a:xfrm>
            <a:off x="4819650" y="2381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Scholen en madrasa’s</a:t>
            </a:r>
            <a:endParaRPr lang="nl" sz="1500" dirty="0"/>
          </a:p>
        </p:txBody>
      </p:sp>
      <p:sp>
        <p:nvSpPr>
          <p:cNvPr id="13" name="Text 11"/>
          <p:cNvSpPr/>
          <p:nvPr/>
        </p:nvSpPr>
        <p:spPr>
          <a:xfrm>
            <a:off x="4591050" y="2819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Lessen voor leerlingen die andere talen spreken.</a:t>
            </a:r>
            <a:endParaRPr lang="nl" sz="1200" dirty="0"/>
          </a:p>
        </p:txBody>
      </p:sp>
      <p:sp>
        <p:nvSpPr>
          <p:cNvPr id="14" name="Shape 12"/>
          <p:cNvSpPr/>
          <p:nvPr/>
        </p:nvSpPr>
        <p:spPr>
          <a:xfrm>
            <a:off x="8077200" y="2190750"/>
            <a:ext cx="3505200" cy="1676400"/>
          </a:xfrm>
          <a:prstGeom prst="roundRect">
            <a:avLst>
              <a:gd name="adj" fmla="val 5579"/>
            </a:avLst>
          </a:prstGeom>
          <a:solidFill>
            <a:srgbClr val="FFFFFF"/>
          </a:solidFill>
          <a:ln/>
        </p:spPr>
      </p:sp>
      <p:sp>
        <p:nvSpPr>
          <p:cNvPr id="15" name="Shape 13"/>
          <p:cNvSpPr/>
          <p:nvPr/>
        </p:nvSpPr>
        <p:spPr>
          <a:xfrm>
            <a:off x="8324850" y="2476500"/>
            <a:ext cx="114300" cy="114300"/>
          </a:xfrm>
          <a:prstGeom prst="roundRect">
            <a:avLst>
              <a:gd name="adj" fmla="val 400000"/>
            </a:avLst>
          </a:prstGeom>
          <a:solidFill>
            <a:srgbClr val="E07A3F"/>
          </a:solidFill>
          <a:ln/>
        </p:spPr>
      </p:sp>
      <p:sp>
        <p:nvSpPr>
          <p:cNvPr id="16" name="Text 14"/>
          <p:cNvSpPr/>
          <p:nvPr/>
        </p:nvSpPr>
        <p:spPr>
          <a:xfrm>
            <a:off x="8553450" y="2381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Universiteiten</a:t>
            </a:r>
            <a:endParaRPr lang="nl" sz="1500" dirty="0"/>
          </a:p>
        </p:txBody>
      </p:sp>
      <p:sp>
        <p:nvSpPr>
          <p:cNvPr id="17" name="Text 15"/>
          <p:cNvSpPr/>
          <p:nvPr/>
        </p:nvSpPr>
        <p:spPr>
          <a:xfrm>
            <a:off x="8324850" y="2819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Colleges, seminars en congressen.</a:t>
            </a:r>
            <a:endParaRPr lang="nl" sz="1200" dirty="0"/>
          </a:p>
        </p:txBody>
      </p:sp>
      <p:sp>
        <p:nvSpPr>
          <p:cNvPr id="18" name="Shape 16"/>
          <p:cNvSpPr/>
          <p:nvPr/>
        </p:nvSpPr>
        <p:spPr>
          <a:xfrm>
            <a:off x="609600" y="4095750"/>
            <a:ext cx="3505200" cy="1676400"/>
          </a:xfrm>
          <a:prstGeom prst="roundRect">
            <a:avLst>
              <a:gd name="adj" fmla="val 5579"/>
            </a:avLst>
          </a:prstGeom>
          <a:solidFill>
            <a:srgbClr val="FFFFFF"/>
          </a:solidFill>
          <a:ln/>
        </p:spPr>
      </p:sp>
      <p:sp>
        <p:nvSpPr>
          <p:cNvPr id="19" name="Shape 17"/>
          <p:cNvSpPr/>
          <p:nvPr/>
        </p:nvSpPr>
        <p:spPr>
          <a:xfrm>
            <a:off x="857250" y="4381500"/>
            <a:ext cx="114300" cy="114300"/>
          </a:xfrm>
          <a:prstGeom prst="roundRect">
            <a:avLst>
              <a:gd name="adj" fmla="val 400000"/>
            </a:avLst>
          </a:prstGeom>
          <a:solidFill>
            <a:srgbClr val="0E5E6F"/>
          </a:solidFill>
          <a:ln/>
        </p:spPr>
      </p:sp>
      <p:sp>
        <p:nvSpPr>
          <p:cNvPr id="20" name="Text 18"/>
          <p:cNvSpPr/>
          <p:nvPr/>
        </p:nvSpPr>
        <p:spPr>
          <a:xfrm>
            <a:off x="1085850" y="4286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Verenigingen en events</a:t>
            </a:r>
            <a:endParaRPr lang="nl" sz="1500" dirty="0"/>
          </a:p>
        </p:txBody>
      </p:sp>
      <p:sp>
        <p:nvSpPr>
          <p:cNvPr id="21" name="Text 19"/>
          <p:cNvSpPr/>
          <p:nvPr/>
        </p:nvSpPr>
        <p:spPr>
          <a:xfrm>
            <a:off x="857250" y="4724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Bijeenkomsten, congressen en evenementen in de gemeenschap.</a:t>
            </a:r>
            <a:endParaRPr lang="nl" sz="1200" dirty="0"/>
          </a:p>
        </p:txBody>
      </p:sp>
      <p:sp>
        <p:nvSpPr>
          <p:cNvPr id="22" name="Shape 20"/>
          <p:cNvSpPr/>
          <p:nvPr/>
        </p:nvSpPr>
        <p:spPr>
          <a:xfrm>
            <a:off x="4343400" y="4095750"/>
            <a:ext cx="3505200" cy="1676400"/>
          </a:xfrm>
          <a:prstGeom prst="roundRect">
            <a:avLst>
              <a:gd name="adj" fmla="val 5579"/>
            </a:avLst>
          </a:prstGeom>
          <a:solidFill>
            <a:srgbClr val="FFFFFF"/>
          </a:solidFill>
          <a:ln/>
        </p:spPr>
      </p:sp>
      <p:sp>
        <p:nvSpPr>
          <p:cNvPr id="23" name="Shape 21"/>
          <p:cNvSpPr/>
          <p:nvPr/>
        </p:nvSpPr>
        <p:spPr>
          <a:xfrm>
            <a:off x="4591050" y="4381500"/>
            <a:ext cx="114300" cy="114300"/>
          </a:xfrm>
          <a:prstGeom prst="roundRect">
            <a:avLst>
              <a:gd name="adj" fmla="val 400000"/>
            </a:avLst>
          </a:prstGeom>
          <a:solidFill>
            <a:srgbClr val="E07A3F"/>
          </a:solidFill>
          <a:ln/>
        </p:spPr>
      </p:sp>
      <p:sp>
        <p:nvSpPr>
          <p:cNvPr id="24" name="Text 22"/>
          <p:cNvSpPr/>
          <p:nvPr/>
        </p:nvSpPr>
        <p:spPr>
          <a:xfrm>
            <a:off x="4819650" y="4286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Bekeerlingen en bezoekers</a:t>
            </a:r>
            <a:endParaRPr lang="nl" sz="1500" dirty="0"/>
          </a:p>
        </p:txBody>
      </p:sp>
      <p:sp>
        <p:nvSpPr>
          <p:cNvPr id="25" name="Text 23"/>
          <p:cNvSpPr/>
          <p:nvPr/>
        </p:nvSpPr>
        <p:spPr>
          <a:xfrm>
            <a:off x="4591050" y="4724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Iedereen die de gesproken taal niet goed verstaat.</a:t>
            </a:r>
            <a:endParaRPr lang="nl" sz="1200" dirty="0"/>
          </a:p>
        </p:txBody>
      </p:sp>
      <p:sp>
        <p:nvSpPr>
          <p:cNvPr id="26" name="Shape 24"/>
          <p:cNvSpPr/>
          <p:nvPr/>
        </p:nvSpPr>
        <p:spPr>
          <a:xfrm>
            <a:off x="8077200" y="4095750"/>
            <a:ext cx="3505200" cy="1676400"/>
          </a:xfrm>
          <a:prstGeom prst="roundRect">
            <a:avLst>
              <a:gd name="adj" fmla="val 5579"/>
            </a:avLst>
          </a:prstGeom>
          <a:solidFill>
            <a:srgbClr val="FFFFFF"/>
          </a:solidFill>
          <a:ln/>
        </p:spPr>
      </p:sp>
      <p:sp>
        <p:nvSpPr>
          <p:cNvPr id="27" name="Shape 25"/>
          <p:cNvSpPr/>
          <p:nvPr/>
        </p:nvSpPr>
        <p:spPr>
          <a:xfrm>
            <a:off x="8324850" y="4381500"/>
            <a:ext cx="114300" cy="114300"/>
          </a:xfrm>
          <a:prstGeom prst="roundRect">
            <a:avLst>
              <a:gd name="adj" fmla="val 400000"/>
            </a:avLst>
          </a:prstGeom>
          <a:solidFill>
            <a:srgbClr val="0E5E6F"/>
          </a:solidFill>
          <a:ln/>
        </p:spPr>
      </p:sp>
      <p:sp>
        <p:nvSpPr>
          <p:cNvPr id="28" name="Text 26"/>
          <p:cNvSpPr/>
          <p:nvPr/>
        </p:nvSpPr>
        <p:spPr>
          <a:xfrm>
            <a:off x="8553450" y="4286250"/>
            <a:ext cx="2857500" cy="323850"/>
          </a:xfrm>
          <a:prstGeom prst="rect">
            <a:avLst/>
          </a:prstGeom>
          <a:noFill/>
          <a:ln/>
        </p:spPr>
        <p:txBody>
          <a:bodyPr wrap="square" lIns="0" tIns="0" rIns="0" bIns="0" rtlCol="0" anchor="ctr">
            <a:normAutofit/>
          </a:bodyPr>
          <a:lstStyle/>
          <a:p>
            <a:pPr algn="l" indent="0" marL="0">
              <a:buNone/>
            </a:pPr>
            <a:r>
              <a:rPr lang="nl" altLang="en-US" sz="1500" b="1" dirty="0">
                <a:solidFill>
                  <a:srgbClr val="0B2F37"/>
                </a:solidFill>
                <a:latin typeface="Arial" pitchFamily="34" charset="0"/>
                <a:ea typeface="Arial" pitchFamily="34" charset="-122"/>
                <a:cs typeface="Arial" pitchFamily="34" charset="-120"/>
              </a:rPr>
              <a:t>Doven en slechthorenden</a:t>
            </a:r>
            <a:endParaRPr lang="nl" sz="1500" dirty="0"/>
          </a:p>
        </p:txBody>
      </p:sp>
      <p:sp>
        <p:nvSpPr>
          <p:cNvPr id="29" name="Text 27"/>
          <p:cNvSpPr/>
          <p:nvPr/>
        </p:nvSpPr>
        <p:spPr>
          <a:xfrm>
            <a:off x="8324850" y="4724400"/>
            <a:ext cx="3009900" cy="9144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Live ondertiteling in de taal van de spreker.</a:t>
            </a:r>
            <a:endParaRPr lang="nl" sz="1200" dirty="0"/>
          </a:p>
        </p:txBody>
      </p:sp>
      <p:sp>
        <p:nvSpPr>
          <p:cNvPr id="30" name="Text 28"/>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1" name="Text 29"/>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WAT U NODIG HEBT</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Een telefoon, een kleine microfoon en uw QR-code</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66950"/>
            <a:ext cx="323850" cy="323850"/>
          </a:xfrm>
          <a:prstGeom prst="roundRect">
            <a:avLst>
              <a:gd name="adj" fmla="val 141176"/>
            </a:avLst>
          </a:prstGeom>
          <a:solidFill>
            <a:srgbClr val="0E5E6F"/>
          </a:solidFill>
          <a:ln/>
        </p:spPr>
      </p:sp>
      <p:sp>
        <p:nvSpPr>
          <p:cNvPr id="7" name="Text 5"/>
          <p:cNvSpPr/>
          <p:nvPr/>
        </p:nvSpPr>
        <p:spPr>
          <a:xfrm>
            <a:off x="609600" y="2266950"/>
            <a:ext cx="323850" cy="323850"/>
          </a:xfrm>
          <a:prstGeom prst="rect">
            <a:avLst/>
          </a:prstGeom>
          <a:noFill/>
          <a:ln/>
        </p:spPr>
        <p:txBody>
          <a:bodyPr wrap="square" lIns="0" tIns="0" rIns="0" bIns="0" rtlCol="0" anchor="ctr">
            <a:normAutofit/>
          </a:bodyPr>
          <a:lstStyle/>
          <a:p>
            <a:pPr algn="ctr" indent="0" marL="0">
              <a:buNone/>
            </a:pPr>
            <a:r>
              <a:rPr lang="nl" altLang="en-US" sz="1200" b="1" dirty="0">
                <a:solidFill>
                  <a:srgbClr val="FFFFFF"/>
                </a:solidFill>
                <a:latin typeface="Arial" pitchFamily="34" charset="0"/>
                <a:ea typeface="Arial" pitchFamily="34" charset="-122"/>
                <a:cs typeface="Arial" pitchFamily="34" charset="-120"/>
              </a:rPr>
              <a:t>1</a:t>
            </a:r>
            <a:endParaRPr lang="nl" sz="1200" dirty="0"/>
          </a:p>
        </p:txBody>
      </p:sp>
      <p:sp>
        <p:nvSpPr>
          <p:cNvPr id="8" name="Text 6"/>
          <p:cNvSpPr/>
          <p:nvPr/>
        </p:nvSpPr>
        <p:spPr>
          <a:xfrm>
            <a:off x="1123950" y="2209800"/>
            <a:ext cx="5715000" cy="857250"/>
          </a:xfrm>
          <a:prstGeom prst="rect">
            <a:avLst/>
          </a:prstGeom>
          <a:noFill/>
          <a:ln/>
        </p:spPr>
        <p:txBody>
          <a:bodyPr wrap="square" lIns="0" tIns="0" rIns="0" bIns="0" rtlCol="0" anchor="t">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Een telefoon of tablet bij de spreker, met internet.</a:t>
            </a:r>
            <a:endParaRPr lang="nl" sz="1350" dirty="0"/>
          </a:p>
        </p:txBody>
      </p:sp>
      <p:sp>
        <p:nvSpPr>
          <p:cNvPr id="9" name="Shape 7"/>
          <p:cNvSpPr/>
          <p:nvPr/>
        </p:nvSpPr>
        <p:spPr>
          <a:xfrm>
            <a:off x="609600" y="3181350"/>
            <a:ext cx="323850" cy="323850"/>
          </a:xfrm>
          <a:prstGeom prst="roundRect">
            <a:avLst>
              <a:gd name="adj" fmla="val 141176"/>
            </a:avLst>
          </a:prstGeom>
          <a:solidFill>
            <a:srgbClr val="0E5E6F"/>
          </a:solidFill>
          <a:ln/>
        </p:spPr>
      </p:sp>
      <p:sp>
        <p:nvSpPr>
          <p:cNvPr id="10" name="Text 8"/>
          <p:cNvSpPr/>
          <p:nvPr/>
        </p:nvSpPr>
        <p:spPr>
          <a:xfrm>
            <a:off x="609600" y="3181350"/>
            <a:ext cx="323850" cy="323850"/>
          </a:xfrm>
          <a:prstGeom prst="rect">
            <a:avLst/>
          </a:prstGeom>
          <a:noFill/>
          <a:ln/>
        </p:spPr>
        <p:txBody>
          <a:bodyPr wrap="square" lIns="0" tIns="0" rIns="0" bIns="0" rtlCol="0" anchor="ctr">
            <a:normAutofit/>
          </a:bodyPr>
          <a:lstStyle/>
          <a:p>
            <a:pPr algn="ctr" indent="0" marL="0">
              <a:buNone/>
            </a:pPr>
            <a:r>
              <a:rPr lang="nl" altLang="en-US" sz="1200" b="1" dirty="0">
                <a:solidFill>
                  <a:srgbClr val="FFFFFF"/>
                </a:solidFill>
                <a:latin typeface="Arial" pitchFamily="34" charset="0"/>
                <a:ea typeface="Arial" pitchFamily="34" charset="-122"/>
                <a:cs typeface="Arial" pitchFamily="34" charset="-120"/>
              </a:rPr>
              <a:t>2</a:t>
            </a:r>
            <a:endParaRPr lang="nl" sz="1200" dirty="0"/>
          </a:p>
        </p:txBody>
      </p:sp>
      <p:sp>
        <p:nvSpPr>
          <p:cNvPr id="11" name="Text 9"/>
          <p:cNvSpPr/>
          <p:nvPr/>
        </p:nvSpPr>
        <p:spPr>
          <a:xfrm>
            <a:off x="1123950" y="3124200"/>
            <a:ext cx="5715000" cy="857250"/>
          </a:xfrm>
          <a:prstGeom prst="rect">
            <a:avLst/>
          </a:prstGeom>
          <a:noFill/>
          <a:ln/>
        </p:spPr>
        <p:txBody>
          <a:bodyPr wrap="square" lIns="0" tIns="0" rIns="0" bIns="0" rtlCol="0" anchor="t">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Een draadloze clipmicrofoon voor de spreker. De ontvanger gaat in de telefoon, dus uw geluidsinstallatie blijft zoals hij is.</a:t>
            </a:r>
            <a:endParaRPr lang="nl" sz="1350" dirty="0"/>
          </a:p>
        </p:txBody>
      </p:sp>
      <p:sp>
        <p:nvSpPr>
          <p:cNvPr id="12" name="Shape 10"/>
          <p:cNvSpPr/>
          <p:nvPr/>
        </p:nvSpPr>
        <p:spPr>
          <a:xfrm>
            <a:off x="609600" y="4095750"/>
            <a:ext cx="323850" cy="323850"/>
          </a:xfrm>
          <a:prstGeom prst="roundRect">
            <a:avLst>
              <a:gd name="adj" fmla="val 141176"/>
            </a:avLst>
          </a:prstGeom>
          <a:solidFill>
            <a:srgbClr val="0E5E6F"/>
          </a:solidFill>
          <a:ln/>
        </p:spPr>
      </p:sp>
      <p:sp>
        <p:nvSpPr>
          <p:cNvPr id="13" name="Text 11"/>
          <p:cNvSpPr/>
          <p:nvPr/>
        </p:nvSpPr>
        <p:spPr>
          <a:xfrm>
            <a:off x="609600" y="4095750"/>
            <a:ext cx="323850" cy="323850"/>
          </a:xfrm>
          <a:prstGeom prst="rect">
            <a:avLst/>
          </a:prstGeom>
          <a:noFill/>
          <a:ln/>
        </p:spPr>
        <p:txBody>
          <a:bodyPr wrap="square" lIns="0" tIns="0" rIns="0" bIns="0" rtlCol="0" anchor="ctr">
            <a:normAutofit/>
          </a:bodyPr>
          <a:lstStyle/>
          <a:p>
            <a:pPr algn="ctr" indent="0" marL="0">
              <a:buNone/>
            </a:pPr>
            <a:r>
              <a:rPr lang="nl" altLang="en-US" sz="1200" b="1" dirty="0">
                <a:solidFill>
                  <a:srgbClr val="FFFFFF"/>
                </a:solidFill>
                <a:latin typeface="Arial" pitchFamily="34" charset="0"/>
                <a:ea typeface="Arial" pitchFamily="34" charset="-122"/>
                <a:cs typeface="Arial" pitchFamily="34" charset="-120"/>
              </a:rPr>
              <a:t>3</a:t>
            </a:r>
            <a:endParaRPr lang="nl" sz="1200" dirty="0"/>
          </a:p>
        </p:txBody>
      </p:sp>
      <p:sp>
        <p:nvSpPr>
          <p:cNvPr id="14" name="Text 12"/>
          <p:cNvSpPr/>
          <p:nvPr/>
        </p:nvSpPr>
        <p:spPr>
          <a:xfrm>
            <a:off x="1123950" y="4038600"/>
            <a:ext cx="5715000" cy="857250"/>
          </a:xfrm>
          <a:prstGeom prst="rect">
            <a:avLst/>
          </a:prstGeom>
          <a:noFill/>
          <a:ln/>
        </p:spPr>
        <p:txBody>
          <a:bodyPr wrap="square" lIns="0" tIns="0" rIns="0" bIns="0" rtlCol="0" anchor="t">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Uw QR-code: print de kant-en-klare roll-upbanner of toon hem op een scherm. Beide staan in de app.</a:t>
            </a:r>
            <a:endParaRPr lang="nl" sz="1350" dirty="0"/>
          </a:p>
        </p:txBody>
      </p:sp>
      <p:sp>
        <p:nvSpPr>
          <p:cNvPr id="15" name="Shape 13"/>
          <p:cNvSpPr/>
          <p:nvPr/>
        </p:nvSpPr>
        <p:spPr>
          <a:xfrm>
            <a:off x="609600" y="5010150"/>
            <a:ext cx="323850" cy="323850"/>
          </a:xfrm>
          <a:prstGeom prst="roundRect">
            <a:avLst>
              <a:gd name="adj" fmla="val 141176"/>
            </a:avLst>
          </a:prstGeom>
          <a:solidFill>
            <a:srgbClr val="0E5E6F"/>
          </a:solidFill>
          <a:ln/>
        </p:spPr>
      </p:sp>
      <p:sp>
        <p:nvSpPr>
          <p:cNvPr id="16" name="Text 14"/>
          <p:cNvSpPr/>
          <p:nvPr/>
        </p:nvSpPr>
        <p:spPr>
          <a:xfrm>
            <a:off x="609600" y="5010150"/>
            <a:ext cx="323850" cy="323850"/>
          </a:xfrm>
          <a:prstGeom prst="rect">
            <a:avLst/>
          </a:prstGeom>
          <a:noFill/>
          <a:ln/>
        </p:spPr>
        <p:txBody>
          <a:bodyPr wrap="square" lIns="0" tIns="0" rIns="0" bIns="0" rtlCol="0" anchor="ctr">
            <a:normAutofit/>
          </a:bodyPr>
          <a:lstStyle/>
          <a:p>
            <a:pPr algn="ctr" indent="0" marL="0">
              <a:buNone/>
            </a:pPr>
            <a:r>
              <a:rPr lang="nl" altLang="en-US" sz="1200" b="1" dirty="0">
                <a:solidFill>
                  <a:srgbClr val="FFFFFF"/>
                </a:solidFill>
                <a:latin typeface="Arial" pitchFamily="34" charset="0"/>
                <a:ea typeface="Arial" pitchFamily="34" charset="-122"/>
                <a:cs typeface="Arial" pitchFamily="34" charset="-120"/>
              </a:rPr>
              <a:t>4</a:t>
            </a:r>
            <a:endParaRPr lang="nl" sz="1200" dirty="0"/>
          </a:p>
        </p:txBody>
      </p:sp>
      <p:sp>
        <p:nvSpPr>
          <p:cNvPr id="17" name="Text 15"/>
          <p:cNvSpPr/>
          <p:nvPr/>
        </p:nvSpPr>
        <p:spPr>
          <a:xfrm>
            <a:off x="1123950" y="4953000"/>
            <a:ext cx="5715000" cy="857250"/>
          </a:xfrm>
          <a:prstGeom prst="rect">
            <a:avLst/>
          </a:prstGeom>
          <a:noFill/>
          <a:ln/>
        </p:spPr>
        <p:txBody>
          <a:bodyPr wrap="square" lIns="0" tIns="0" rIns="0" bIns="0" rtlCol="0" anchor="t">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Optioneel: een tv of scherm in de zaal voor de vertaling.</a:t>
            </a:r>
            <a:endParaRPr lang="nl" sz="1350" dirty="0"/>
          </a:p>
        </p:txBody>
      </p:sp>
      <p:sp>
        <p:nvSpPr>
          <p:cNvPr id="18" name="Text 16"/>
          <p:cNvSpPr/>
          <p:nvPr/>
        </p:nvSpPr>
        <p:spPr>
          <a:xfrm>
            <a:off x="1123950" y="5981700"/>
            <a:ext cx="5715000" cy="381000"/>
          </a:xfrm>
          <a:prstGeom prst="rect">
            <a:avLst/>
          </a:prstGeom>
          <a:noFill/>
          <a:ln/>
        </p:spPr>
        <p:txBody>
          <a:bodyPr wrap="square" lIns="0" tIns="0" rIns="0" bIns="0" rtlCol="0" anchor="ctr">
            <a:normAutofit/>
          </a:bodyPr>
          <a:lstStyle/>
          <a:p>
            <a:pPr algn="l" indent="0" marL="0">
              <a:buNone/>
            </a:pPr>
            <a:r>
              <a:rPr lang="nl" altLang="en-US" sz="1280" b="1" dirty="0">
                <a:solidFill>
                  <a:srgbClr val="0E5E6F"/>
                </a:solidFill>
                <a:latin typeface="Arial" pitchFamily="34" charset="0"/>
                <a:ea typeface="Arial" pitchFamily="34" charset="-122"/>
                <a:cs typeface="Arial" pitchFamily="34" charset="-120"/>
              </a:rPr>
              <a:t>Wie meeleest, hoeft niets te installeren.</a:t>
            </a:r>
            <a:endParaRPr lang="nl" sz="1280" dirty="0"/>
          </a:p>
        </p:txBody>
      </p:sp>
      <p:pic>
        <p:nvPicPr>
          <p:cNvPr id="19" name="Image 0" descr="/var/folders/1z/crfbntg115l2c0hhbc4fqsmr0000gn/T/deck-aYjBww/imam.jpg">    </p:cNvPr>
          <p:cNvPicPr>
            <a:picLocks noChangeAspect="1"/>
          </p:cNvPicPr>
          <p:nvPr/>
        </p:nvPicPr>
        <p:blipFill>
          <a:blip r:embed="rId1"/>
          <a:stretch>
            <a:fillRect/>
          </a:stretch>
        </p:blipFill>
        <p:spPr>
          <a:xfrm>
            <a:off x="8601075" y="1866900"/>
            <a:ext cx="2981325" cy="4476750"/>
          </a:xfrm>
          <a:prstGeom prst="rect">
            <a:avLst/>
          </a:prstGeom>
        </p:spPr>
      </p:pic>
      <p:sp>
        <p:nvSpPr>
          <p:cNvPr id="20"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1"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PRIJZEN</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Een khutba van 20 minuten kost zo’n $ 4</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619500" cy="2857500"/>
          </a:xfrm>
          <a:prstGeom prst="roundRect">
            <a:avLst>
              <a:gd name="adj" fmla="val 1920"/>
            </a:avLst>
          </a:prstGeom>
          <a:solidFill>
            <a:srgbClr val="FFFFFF"/>
          </a:solidFill>
          <a:ln/>
        </p:spPr>
      </p:sp>
      <p:sp>
        <p:nvSpPr>
          <p:cNvPr id="7" name="Text 5"/>
          <p:cNvSpPr/>
          <p:nvPr/>
        </p:nvSpPr>
        <p:spPr>
          <a:xfrm>
            <a:off x="838200" y="2381250"/>
            <a:ext cx="3238500" cy="609600"/>
          </a:xfrm>
          <a:prstGeom prst="rect">
            <a:avLst/>
          </a:prstGeom>
          <a:noFill/>
          <a:ln/>
        </p:spPr>
        <p:txBody>
          <a:bodyPr wrap="square" lIns="0" tIns="0" rIns="0" bIns="0" rtlCol="0" anchor="ctr">
            <a:normAutofit/>
          </a:bodyPr>
          <a:lstStyle/>
          <a:p>
            <a:pPr algn="l" indent="0" marL="0">
              <a:buNone/>
            </a:pPr>
            <a:r>
              <a:rPr lang="nl" altLang="en-US" sz="2250" b="1" dirty="0">
                <a:solidFill>
                  <a:srgbClr val="0E5E6F"/>
                </a:solidFill>
                <a:latin typeface="Arial" pitchFamily="34" charset="0"/>
                <a:ea typeface="Arial" pitchFamily="34" charset="-122"/>
                <a:cs typeface="Arial" pitchFamily="34" charset="-120"/>
              </a:rPr>
              <a:t>$ 0,20 per minuut</a:t>
            </a:r>
            <a:endParaRPr lang="nl" sz="2250" dirty="0"/>
          </a:p>
        </p:txBody>
      </p:sp>
      <p:sp>
        <p:nvSpPr>
          <p:cNvPr id="8" name="Text 6"/>
          <p:cNvSpPr/>
          <p:nvPr/>
        </p:nvSpPr>
        <p:spPr>
          <a:xfrm>
            <a:off x="838200" y="3143250"/>
            <a:ext cx="2095500" cy="381000"/>
          </a:xfrm>
          <a:prstGeom prst="rect">
            <a:avLst/>
          </a:prstGeom>
          <a:noFill/>
          <a:ln/>
        </p:spPr>
        <p:txBody>
          <a:bodyPr wrap="square" lIns="0" tIns="0" rIns="0" bIns="0" rtlCol="0" anchor="ctr">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1 taal</a:t>
            </a:r>
            <a:endParaRPr lang="nl" sz="1350" dirty="0"/>
          </a:p>
        </p:txBody>
      </p:sp>
      <p:sp>
        <p:nvSpPr>
          <p:cNvPr id="9" name="Text 7"/>
          <p:cNvSpPr/>
          <p:nvPr/>
        </p:nvSpPr>
        <p:spPr>
          <a:xfrm>
            <a:off x="2857500" y="3143250"/>
            <a:ext cx="1143000" cy="381000"/>
          </a:xfrm>
          <a:prstGeom prst="rect">
            <a:avLst/>
          </a:prstGeom>
          <a:noFill/>
          <a:ln/>
        </p:spPr>
        <p:txBody>
          <a:bodyPr wrap="square" lIns="0" tIns="0" rIns="0" bIns="0" rtlCol="0" anchor="ctr">
            <a:normAutofit/>
          </a:bodyPr>
          <a:lstStyle/>
          <a:p>
            <a:pPr algn="r" indent="0" marL="0">
              <a:buNone/>
            </a:pPr>
            <a:r>
              <a:rPr lang="nl" altLang="en-US" sz="1350" b="1" dirty="0">
                <a:solidFill>
                  <a:srgbClr val="0B2F37"/>
                </a:solidFill>
                <a:latin typeface="Arial" pitchFamily="34" charset="0"/>
                <a:ea typeface="Arial" pitchFamily="34" charset="-122"/>
                <a:cs typeface="Arial" pitchFamily="34" charset="-120"/>
              </a:rPr>
              <a:t>$ 0,20</a:t>
            </a:r>
            <a:endParaRPr lang="nl" sz="1350" dirty="0"/>
          </a:p>
        </p:txBody>
      </p:sp>
      <p:sp>
        <p:nvSpPr>
          <p:cNvPr id="10" name="Text 8"/>
          <p:cNvSpPr/>
          <p:nvPr/>
        </p:nvSpPr>
        <p:spPr>
          <a:xfrm>
            <a:off x="838200" y="3600450"/>
            <a:ext cx="2095500" cy="381000"/>
          </a:xfrm>
          <a:prstGeom prst="rect">
            <a:avLst/>
          </a:prstGeom>
          <a:noFill/>
          <a:ln/>
        </p:spPr>
        <p:txBody>
          <a:bodyPr wrap="square" lIns="0" tIns="0" rIns="0" bIns="0" rtlCol="0" anchor="ctr">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2 talen</a:t>
            </a:r>
            <a:endParaRPr lang="nl" sz="1350" dirty="0"/>
          </a:p>
        </p:txBody>
      </p:sp>
      <p:sp>
        <p:nvSpPr>
          <p:cNvPr id="11" name="Text 9"/>
          <p:cNvSpPr/>
          <p:nvPr/>
        </p:nvSpPr>
        <p:spPr>
          <a:xfrm>
            <a:off x="2857500" y="3600450"/>
            <a:ext cx="1143000" cy="381000"/>
          </a:xfrm>
          <a:prstGeom prst="rect">
            <a:avLst/>
          </a:prstGeom>
          <a:noFill/>
          <a:ln/>
        </p:spPr>
        <p:txBody>
          <a:bodyPr wrap="square" lIns="0" tIns="0" rIns="0" bIns="0" rtlCol="0" anchor="ctr">
            <a:normAutofit/>
          </a:bodyPr>
          <a:lstStyle/>
          <a:p>
            <a:pPr algn="r" indent="0" marL="0">
              <a:buNone/>
            </a:pPr>
            <a:r>
              <a:rPr lang="nl" altLang="en-US" sz="1350" b="1" dirty="0">
                <a:solidFill>
                  <a:srgbClr val="0B2F37"/>
                </a:solidFill>
                <a:latin typeface="Arial" pitchFamily="34" charset="0"/>
                <a:ea typeface="Arial" pitchFamily="34" charset="-122"/>
                <a:cs typeface="Arial" pitchFamily="34" charset="-120"/>
              </a:rPr>
              <a:t>$ 0,30</a:t>
            </a:r>
            <a:endParaRPr lang="nl" sz="1350" dirty="0"/>
          </a:p>
        </p:txBody>
      </p:sp>
      <p:sp>
        <p:nvSpPr>
          <p:cNvPr id="12" name="Text 10"/>
          <p:cNvSpPr/>
          <p:nvPr/>
        </p:nvSpPr>
        <p:spPr>
          <a:xfrm>
            <a:off x="838200" y="4057650"/>
            <a:ext cx="2095500" cy="381000"/>
          </a:xfrm>
          <a:prstGeom prst="rect">
            <a:avLst/>
          </a:prstGeom>
          <a:noFill/>
          <a:ln/>
        </p:spPr>
        <p:txBody>
          <a:bodyPr wrap="square" lIns="0" tIns="0" rIns="0" bIns="0" rtlCol="0" anchor="ctr">
            <a:normAutofit/>
          </a:bodyPr>
          <a:lstStyle/>
          <a:p>
            <a:pPr algn="l" indent="0" marL="0">
              <a:buNone/>
            </a:pPr>
            <a:r>
              <a:rPr lang="nl" altLang="en-US" sz="1350" dirty="0">
                <a:solidFill>
                  <a:srgbClr val="0B2F37"/>
                </a:solidFill>
                <a:latin typeface="Arial" pitchFamily="34" charset="0"/>
                <a:ea typeface="Arial" pitchFamily="34" charset="-122"/>
                <a:cs typeface="Arial" pitchFamily="34" charset="-120"/>
              </a:rPr>
              <a:t>3 talen</a:t>
            </a:r>
            <a:endParaRPr lang="nl" sz="1350" dirty="0"/>
          </a:p>
        </p:txBody>
      </p:sp>
      <p:sp>
        <p:nvSpPr>
          <p:cNvPr id="13" name="Text 11"/>
          <p:cNvSpPr/>
          <p:nvPr/>
        </p:nvSpPr>
        <p:spPr>
          <a:xfrm>
            <a:off x="2857500" y="4057650"/>
            <a:ext cx="1143000" cy="381000"/>
          </a:xfrm>
          <a:prstGeom prst="rect">
            <a:avLst/>
          </a:prstGeom>
          <a:noFill/>
          <a:ln/>
        </p:spPr>
        <p:txBody>
          <a:bodyPr wrap="square" lIns="0" tIns="0" rIns="0" bIns="0" rtlCol="0" anchor="ctr">
            <a:normAutofit/>
          </a:bodyPr>
          <a:lstStyle/>
          <a:p>
            <a:pPr algn="r" indent="0" marL="0">
              <a:buNone/>
            </a:pPr>
            <a:r>
              <a:rPr lang="nl" altLang="en-US" sz="1350" b="1" dirty="0">
                <a:solidFill>
                  <a:srgbClr val="0B2F37"/>
                </a:solidFill>
                <a:latin typeface="Arial" pitchFamily="34" charset="0"/>
                <a:ea typeface="Arial" pitchFamily="34" charset="-122"/>
                <a:cs typeface="Arial" pitchFamily="34" charset="-120"/>
              </a:rPr>
              <a:t>$ 0,38</a:t>
            </a:r>
            <a:endParaRPr lang="nl" sz="1350" dirty="0"/>
          </a:p>
        </p:txBody>
      </p:sp>
      <p:sp>
        <p:nvSpPr>
          <p:cNvPr id="14" name="Shape 12"/>
          <p:cNvSpPr/>
          <p:nvPr/>
        </p:nvSpPr>
        <p:spPr>
          <a:xfrm>
            <a:off x="4572000" y="2190750"/>
            <a:ext cx="2247900" cy="2857500"/>
          </a:xfrm>
          <a:prstGeom prst="roundRect">
            <a:avLst>
              <a:gd name="adj" fmla="val 3103"/>
            </a:avLst>
          </a:prstGeom>
          <a:solidFill>
            <a:srgbClr val="FFFFFF"/>
          </a:solidFill>
          <a:ln/>
        </p:spPr>
      </p:sp>
      <p:sp>
        <p:nvSpPr>
          <p:cNvPr id="15" name="Text 13"/>
          <p:cNvSpPr/>
          <p:nvPr/>
        </p:nvSpPr>
        <p:spPr>
          <a:xfrm>
            <a:off x="4762500" y="2419350"/>
            <a:ext cx="1905000" cy="323850"/>
          </a:xfrm>
          <a:prstGeom prst="rect">
            <a:avLst/>
          </a:prstGeom>
          <a:noFill/>
          <a:ln/>
        </p:spPr>
        <p:txBody>
          <a:bodyPr wrap="square" lIns="0" tIns="0" rIns="0" bIns="0" rtlCol="0" anchor="ctr">
            <a:normAutofit/>
          </a:bodyPr>
          <a:lstStyle/>
          <a:p>
            <a:pPr algn="l" indent="0" marL="0">
              <a:buNone/>
            </a:pPr>
            <a:r>
              <a:rPr lang="nl" altLang="en-US" sz="1580" b="1" dirty="0">
                <a:solidFill>
                  <a:srgbClr val="0B2F37"/>
                </a:solidFill>
                <a:latin typeface="Arial" pitchFamily="34" charset="0"/>
                <a:ea typeface="Arial" pitchFamily="34" charset="-122"/>
                <a:cs typeface="Arial" pitchFamily="34" charset="-120"/>
              </a:rPr>
              <a:t>Spark</a:t>
            </a:r>
            <a:endParaRPr lang="nl" sz="1580" dirty="0"/>
          </a:p>
        </p:txBody>
      </p:sp>
      <p:sp>
        <p:nvSpPr>
          <p:cNvPr id="16" name="Text 14"/>
          <p:cNvSpPr/>
          <p:nvPr/>
        </p:nvSpPr>
        <p:spPr>
          <a:xfrm>
            <a:off x="4762500" y="2857500"/>
            <a:ext cx="1905000" cy="476250"/>
          </a:xfrm>
          <a:prstGeom prst="rect">
            <a:avLst/>
          </a:prstGeom>
          <a:noFill/>
          <a:ln/>
        </p:spPr>
        <p:txBody>
          <a:bodyPr wrap="square" lIns="0" tIns="0" rIns="0" bIns="0" rtlCol="0" anchor="ctr">
            <a:normAutofit/>
          </a:bodyPr>
          <a:lstStyle/>
          <a:p>
            <a:pPr algn="l" indent="0" marL="0">
              <a:buNone/>
            </a:pPr>
            <a:r>
              <a:rPr lang="nl" altLang="en-US" sz="1950" b="1" dirty="0">
                <a:solidFill>
                  <a:srgbClr val="0E5E6F"/>
                </a:solidFill>
                <a:latin typeface="Arial" pitchFamily="34" charset="0"/>
                <a:ea typeface="Arial" pitchFamily="34" charset="-122"/>
                <a:cs typeface="Arial" pitchFamily="34" charset="-120"/>
              </a:rPr>
              <a:t>$ 15 / maand</a:t>
            </a:r>
            <a:endParaRPr lang="nl" sz="1950" dirty="0"/>
          </a:p>
        </p:txBody>
      </p:sp>
      <p:sp>
        <p:nvSpPr>
          <p:cNvPr id="17" name="Text 15"/>
          <p:cNvSpPr/>
          <p:nvPr/>
        </p:nvSpPr>
        <p:spPr>
          <a:xfrm>
            <a:off x="4762500" y="3429000"/>
            <a:ext cx="1905000" cy="571500"/>
          </a:xfrm>
          <a:prstGeom prst="rect">
            <a:avLst/>
          </a:prstGeom>
          <a:noFill/>
          <a:ln/>
        </p:spPr>
        <p:txBody>
          <a:bodyPr wrap="square" lIns="0" tIns="0" rIns="0" bIns="0" rtlCol="0" anchor="t">
            <a:normAutofit/>
          </a:bodyPr>
          <a:lstStyle/>
          <a:p>
            <a:pPr algn="l" indent="0" marL="0">
              <a:buNone/>
            </a:pPr>
            <a:r>
              <a:rPr lang="nl" altLang="en-US" sz="1200" dirty="0">
                <a:solidFill>
                  <a:srgbClr val="0B2F37"/>
                </a:solidFill>
                <a:latin typeface="Arial" pitchFamily="34" charset="0"/>
                <a:ea typeface="Arial" pitchFamily="34" charset="-122"/>
                <a:cs typeface="Arial" pitchFamily="34" charset="-120"/>
              </a:rPr>
              <a:t>1.000 credits per maand</a:t>
            </a:r>
            <a:endParaRPr lang="nl" sz="1200" dirty="0"/>
          </a:p>
        </p:txBody>
      </p:sp>
      <p:sp>
        <p:nvSpPr>
          <p:cNvPr id="18" name="Text 16"/>
          <p:cNvSpPr/>
          <p:nvPr/>
        </p:nvSpPr>
        <p:spPr>
          <a:xfrm>
            <a:off x="4762500" y="4191000"/>
            <a:ext cx="1905000" cy="342900"/>
          </a:xfrm>
          <a:prstGeom prst="rect">
            <a:avLst/>
          </a:prstGeom>
          <a:noFill/>
          <a:ln/>
        </p:spPr>
        <p:txBody>
          <a:bodyPr wrap="square" lIns="0" tIns="0" rIns="0" bIns="0" rtlCol="0" anchor="ctr">
            <a:normAutofit/>
          </a:bodyPr>
          <a:lstStyle/>
          <a:p>
            <a:pPr algn="l" indent="0" marL="0">
              <a:buNone/>
            </a:pPr>
            <a:r>
              <a:rPr lang="nl" altLang="en-US" sz="1130" b="1" dirty="0">
                <a:solidFill>
                  <a:srgbClr val="0E5E6F"/>
                </a:solidFill>
                <a:latin typeface="Arial" pitchFamily="34" charset="0"/>
                <a:ea typeface="Arial" pitchFamily="34" charset="-122"/>
                <a:cs typeface="Arial" pitchFamily="34" charset="-120"/>
              </a:rPr>
              <a:t>25% besparen</a:t>
            </a:r>
            <a:endParaRPr lang="nl" sz="1130" dirty="0"/>
          </a:p>
        </p:txBody>
      </p:sp>
      <p:sp>
        <p:nvSpPr>
          <p:cNvPr id="19" name="Shape 17"/>
          <p:cNvSpPr/>
          <p:nvPr/>
        </p:nvSpPr>
        <p:spPr>
          <a:xfrm>
            <a:off x="6972300" y="2190750"/>
            <a:ext cx="2247900" cy="2857500"/>
          </a:xfrm>
          <a:prstGeom prst="roundRect">
            <a:avLst>
              <a:gd name="adj" fmla="val 3103"/>
            </a:avLst>
          </a:prstGeom>
          <a:solidFill>
            <a:srgbClr val="FFFFFF"/>
          </a:solidFill>
          <a:ln w="25400">
            <a:solidFill>
              <a:srgbClr val="0E5E6F"/>
            </a:solidFill>
            <a:prstDash val="solid"/>
          </a:ln>
        </p:spPr>
      </p:sp>
      <p:sp>
        <p:nvSpPr>
          <p:cNvPr id="20" name="Text 18"/>
          <p:cNvSpPr/>
          <p:nvPr/>
        </p:nvSpPr>
        <p:spPr>
          <a:xfrm>
            <a:off x="7162800" y="2419350"/>
            <a:ext cx="1905000" cy="323850"/>
          </a:xfrm>
          <a:prstGeom prst="rect">
            <a:avLst/>
          </a:prstGeom>
          <a:noFill/>
          <a:ln/>
        </p:spPr>
        <p:txBody>
          <a:bodyPr wrap="square" lIns="0" tIns="0" rIns="0" bIns="0" rtlCol="0" anchor="ctr">
            <a:normAutofit/>
          </a:bodyPr>
          <a:lstStyle/>
          <a:p>
            <a:pPr algn="l" indent="0" marL="0">
              <a:buNone/>
            </a:pPr>
            <a:r>
              <a:rPr lang="nl" altLang="en-US" sz="1580" b="1" dirty="0">
                <a:solidFill>
                  <a:srgbClr val="0B2F37"/>
                </a:solidFill>
                <a:latin typeface="Arial" pitchFamily="34" charset="0"/>
                <a:ea typeface="Arial" pitchFamily="34" charset="-122"/>
                <a:cs typeface="Arial" pitchFamily="34" charset="-120"/>
              </a:rPr>
              <a:t>Lantern</a:t>
            </a:r>
            <a:endParaRPr lang="nl" sz="1580" dirty="0"/>
          </a:p>
        </p:txBody>
      </p:sp>
      <p:sp>
        <p:nvSpPr>
          <p:cNvPr id="21" name="Text 19"/>
          <p:cNvSpPr/>
          <p:nvPr/>
        </p:nvSpPr>
        <p:spPr>
          <a:xfrm>
            <a:off x="7162800" y="2857500"/>
            <a:ext cx="1905000" cy="476250"/>
          </a:xfrm>
          <a:prstGeom prst="rect">
            <a:avLst/>
          </a:prstGeom>
          <a:noFill/>
          <a:ln/>
        </p:spPr>
        <p:txBody>
          <a:bodyPr wrap="square" lIns="0" tIns="0" rIns="0" bIns="0" rtlCol="0" anchor="ctr">
            <a:normAutofit/>
          </a:bodyPr>
          <a:lstStyle/>
          <a:p>
            <a:pPr algn="l" indent="0" marL="0">
              <a:buNone/>
            </a:pPr>
            <a:r>
              <a:rPr lang="nl" altLang="en-US" sz="1950" b="1" dirty="0">
                <a:solidFill>
                  <a:srgbClr val="0E5E6F"/>
                </a:solidFill>
                <a:latin typeface="Arial" pitchFamily="34" charset="0"/>
                <a:ea typeface="Arial" pitchFamily="34" charset="-122"/>
                <a:cs typeface="Arial" pitchFamily="34" charset="-120"/>
              </a:rPr>
              <a:t>$ 39 / maand</a:t>
            </a:r>
            <a:endParaRPr lang="nl" sz="1950" dirty="0"/>
          </a:p>
        </p:txBody>
      </p:sp>
      <p:sp>
        <p:nvSpPr>
          <p:cNvPr id="22" name="Text 20"/>
          <p:cNvSpPr/>
          <p:nvPr/>
        </p:nvSpPr>
        <p:spPr>
          <a:xfrm>
            <a:off x="7162800" y="3429000"/>
            <a:ext cx="1905000" cy="571500"/>
          </a:xfrm>
          <a:prstGeom prst="rect">
            <a:avLst/>
          </a:prstGeom>
          <a:noFill/>
          <a:ln/>
        </p:spPr>
        <p:txBody>
          <a:bodyPr wrap="square" lIns="0" tIns="0" rIns="0" bIns="0" rtlCol="0" anchor="t">
            <a:normAutofit/>
          </a:bodyPr>
          <a:lstStyle/>
          <a:p>
            <a:pPr algn="l" indent="0" marL="0">
              <a:buNone/>
            </a:pPr>
            <a:r>
              <a:rPr lang="nl" altLang="en-US" sz="1200" dirty="0">
                <a:solidFill>
                  <a:srgbClr val="0B2F37"/>
                </a:solidFill>
                <a:latin typeface="Arial" pitchFamily="34" charset="0"/>
                <a:ea typeface="Arial" pitchFamily="34" charset="-122"/>
                <a:cs typeface="Arial" pitchFamily="34" charset="-120"/>
              </a:rPr>
              <a:t>3.000 credits per maand</a:t>
            </a:r>
            <a:endParaRPr lang="nl" sz="1200" dirty="0"/>
          </a:p>
        </p:txBody>
      </p:sp>
      <p:sp>
        <p:nvSpPr>
          <p:cNvPr id="23" name="Text 21"/>
          <p:cNvSpPr/>
          <p:nvPr/>
        </p:nvSpPr>
        <p:spPr>
          <a:xfrm>
            <a:off x="7162800" y="4191000"/>
            <a:ext cx="1905000" cy="342900"/>
          </a:xfrm>
          <a:prstGeom prst="rect">
            <a:avLst/>
          </a:prstGeom>
          <a:noFill/>
          <a:ln/>
        </p:spPr>
        <p:txBody>
          <a:bodyPr wrap="square" lIns="0" tIns="0" rIns="0" bIns="0" rtlCol="0" anchor="ctr">
            <a:normAutofit/>
          </a:bodyPr>
          <a:lstStyle/>
          <a:p>
            <a:pPr algn="l" indent="0" marL="0">
              <a:buNone/>
            </a:pPr>
            <a:r>
              <a:rPr lang="nl" altLang="en-US" sz="1130" b="1" dirty="0">
                <a:solidFill>
                  <a:srgbClr val="0E5E6F"/>
                </a:solidFill>
                <a:latin typeface="Arial" pitchFamily="34" charset="0"/>
                <a:ea typeface="Arial" pitchFamily="34" charset="-122"/>
                <a:cs typeface="Arial" pitchFamily="34" charset="-120"/>
              </a:rPr>
              <a:t>35% besparen</a:t>
            </a:r>
            <a:endParaRPr lang="nl" sz="1130" dirty="0"/>
          </a:p>
        </p:txBody>
      </p:sp>
      <p:sp>
        <p:nvSpPr>
          <p:cNvPr id="24" name="Shape 22"/>
          <p:cNvSpPr/>
          <p:nvPr/>
        </p:nvSpPr>
        <p:spPr>
          <a:xfrm>
            <a:off x="9372600" y="2190750"/>
            <a:ext cx="2247900" cy="2857500"/>
          </a:xfrm>
          <a:prstGeom prst="roundRect">
            <a:avLst>
              <a:gd name="adj" fmla="val 3103"/>
            </a:avLst>
          </a:prstGeom>
          <a:solidFill>
            <a:srgbClr val="FFFFFF"/>
          </a:solidFill>
          <a:ln/>
        </p:spPr>
      </p:sp>
      <p:sp>
        <p:nvSpPr>
          <p:cNvPr id="25" name="Text 23"/>
          <p:cNvSpPr/>
          <p:nvPr/>
        </p:nvSpPr>
        <p:spPr>
          <a:xfrm>
            <a:off x="9563100" y="2419350"/>
            <a:ext cx="1905000" cy="323850"/>
          </a:xfrm>
          <a:prstGeom prst="rect">
            <a:avLst/>
          </a:prstGeom>
          <a:noFill/>
          <a:ln/>
        </p:spPr>
        <p:txBody>
          <a:bodyPr wrap="square" lIns="0" tIns="0" rIns="0" bIns="0" rtlCol="0" anchor="ctr">
            <a:normAutofit/>
          </a:bodyPr>
          <a:lstStyle/>
          <a:p>
            <a:pPr algn="l" indent="0" marL="0">
              <a:buNone/>
            </a:pPr>
            <a:r>
              <a:rPr lang="nl" altLang="en-US" sz="1580" b="1" dirty="0">
                <a:solidFill>
                  <a:srgbClr val="0B2F37"/>
                </a:solidFill>
                <a:latin typeface="Arial" pitchFamily="34" charset="0"/>
                <a:ea typeface="Arial" pitchFamily="34" charset="-122"/>
                <a:cs typeface="Arial" pitchFamily="34" charset="-120"/>
              </a:rPr>
              <a:t>Lighthouse</a:t>
            </a:r>
            <a:endParaRPr lang="nl" sz="1580" dirty="0"/>
          </a:p>
        </p:txBody>
      </p:sp>
      <p:sp>
        <p:nvSpPr>
          <p:cNvPr id="26" name="Text 24"/>
          <p:cNvSpPr/>
          <p:nvPr/>
        </p:nvSpPr>
        <p:spPr>
          <a:xfrm>
            <a:off x="9563100" y="2857500"/>
            <a:ext cx="1905000" cy="476250"/>
          </a:xfrm>
          <a:prstGeom prst="rect">
            <a:avLst/>
          </a:prstGeom>
          <a:noFill/>
          <a:ln/>
        </p:spPr>
        <p:txBody>
          <a:bodyPr wrap="square" lIns="0" tIns="0" rIns="0" bIns="0" rtlCol="0" anchor="ctr">
            <a:normAutofit/>
          </a:bodyPr>
          <a:lstStyle/>
          <a:p>
            <a:pPr algn="l" indent="0" marL="0">
              <a:buNone/>
            </a:pPr>
            <a:r>
              <a:rPr lang="nl" altLang="en-US" sz="1950" b="1" dirty="0">
                <a:solidFill>
                  <a:srgbClr val="0E5E6F"/>
                </a:solidFill>
                <a:latin typeface="Arial" pitchFamily="34" charset="0"/>
                <a:ea typeface="Arial" pitchFamily="34" charset="-122"/>
                <a:cs typeface="Arial" pitchFamily="34" charset="-120"/>
              </a:rPr>
              <a:t>$ 99 / maand</a:t>
            </a:r>
            <a:endParaRPr lang="nl" sz="1950" dirty="0"/>
          </a:p>
        </p:txBody>
      </p:sp>
      <p:sp>
        <p:nvSpPr>
          <p:cNvPr id="27" name="Text 25"/>
          <p:cNvSpPr/>
          <p:nvPr/>
        </p:nvSpPr>
        <p:spPr>
          <a:xfrm>
            <a:off x="9563100" y="3429000"/>
            <a:ext cx="1905000" cy="571500"/>
          </a:xfrm>
          <a:prstGeom prst="rect">
            <a:avLst/>
          </a:prstGeom>
          <a:noFill/>
          <a:ln/>
        </p:spPr>
        <p:txBody>
          <a:bodyPr wrap="square" lIns="0" tIns="0" rIns="0" bIns="0" rtlCol="0" anchor="t">
            <a:normAutofit/>
          </a:bodyPr>
          <a:lstStyle/>
          <a:p>
            <a:pPr algn="l" indent="0" marL="0">
              <a:buNone/>
            </a:pPr>
            <a:r>
              <a:rPr lang="nl" altLang="en-US" sz="1200" dirty="0">
                <a:solidFill>
                  <a:srgbClr val="0B2F37"/>
                </a:solidFill>
                <a:latin typeface="Arial" pitchFamily="34" charset="0"/>
                <a:ea typeface="Arial" pitchFamily="34" charset="-122"/>
                <a:cs typeface="Arial" pitchFamily="34" charset="-120"/>
              </a:rPr>
              <a:t>9.000 credits per maand</a:t>
            </a:r>
            <a:endParaRPr lang="nl" sz="1200" dirty="0"/>
          </a:p>
        </p:txBody>
      </p:sp>
      <p:sp>
        <p:nvSpPr>
          <p:cNvPr id="28" name="Text 26"/>
          <p:cNvSpPr/>
          <p:nvPr/>
        </p:nvSpPr>
        <p:spPr>
          <a:xfrm>
            <a:off x="9563100" y="4191000"/>
            <a:ext cx="1905000" cy="342900"/>
          </a:xfrm>
          <a:prstGeom prst="rect">
            <a:avLst/>
          </a:prstGeom>
          <a:noFill/>
          <a:ln/>
        </p:spPr>
        <p:txBody>
          <a:bodyPr wrap="square" lIns="0" tIns="0" rIns="0" bIns="0" rtlCol="0" anchor="ctr">
            <a:normAutofit/>
          </a:bodyPr>
          <a:lstStyle/>
          <a:p>
            <a:pPr algn="l" indent="0" marL="0">
              <a:buNone/>
            </a:pPr>
            <a:r>
              <a:rPr lang="nl" altLang="en-US" sz="1130" b="1" dirty="0">
                <a:solidFill>
                  <a:srgbClr val="0E5E6F"/>
                </a:solidFill>
                <a:latin typeface="Arial" pitchFamily="34" charset="0"/>
                <a:ea typeface="Arial" pitchFamily="34" charset="-122"/>
                <a:cs typeface="Arial" pitchFamily="34" charset="-120"/>
              </a:rPr>
              <a:t>45% besparen</a:t>
            </a:r>
            <a:endParaRPr lang="nl" sz="1130" dirty="0"/>
          </a:p>
        </p:txBody>
      </p:sp>
      <p:sp>
        <p:nvSpPr>
          <p:cNvPr id="29" name="Text 27"/>
          <p:cNvSpPr/>
          <p:nvPr/>
        </p:nvSpPr>
        <p:spPr>
          <a:xfrm>
            <a:off x="609600" y="5334000"/>
            <a:ext cx="10953750" cy="381000"/>
          </a:xfrm>
          <a:prstGeom prst="rect">
            <a:avLst/>
          </a:prstGeom>
          <a:noFill/>
          <a:ln/>
        </p:spPr>
        <p:txBody>
          <a:bodyPr wrap="square" lIns="0" tIns="0" rIns="0" bIns="0" rtlCol="0" anchor="ctr">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Het saldo daalt per minuut spraak. Stilte is gratis. 10 credits = 1 minuut spraak, voor 1 taal.</a:t>
            </a:r>
            <a:endParaRPr lang="nl" sz="1200" dirty="0"/>
          </a:p>
        </p:txBody>
      </p:sp>
      <p:sp>
        <p:nvSpPr>
          <p:cNvPr id="30" name="Text 28"/>
          <p:cNvSpPr/>
          <p:nvPr/>
        </p:nvSpPr>
        <p:spPr>
          <a:xfrm>
            <a:off x="609600" y="5772150"/>
            <a:ext cx="10953750" cy="571500"/>
          </a:xfrm>
          <a:prstGeom prst="rect">
            <a:avLst/>
          </a:prstGeom>
          <a:noFill/>
          <a:ln/>
        </p:spPr>
        <p:txBody>
          <a:bodyPr wrap="square" lIns="0" tIns="0" rIns="0" bIns="0" rtlCol="0" anchor="t">
            <a:normAutofit/>
          </a:bodyPr>
          <a:lstStyle/>
          <a:p>
            <a:pPr algn="l" indent="0" marL="0">
              <a:buNone/>
            </a:pPr>
            <a:r>
              <a:rPr lang="nl" altLang="en-US" sz="1200" dirty="0">
                <a:solidFill>
                  <a:srgbClr val="5E7378"/>
                </a:solidFill>
                <a:latin typeface="Arial" pitchFamily="34" charset="0"/>
                <a:ea typeface="Arial" pitchFamily="34" charset="-122"/>
                <a:cs typeface="Arial" pitchFamily="34" charset="-120"/>
              </a:rPr>
              <a:t>Bij moskeeën en organisaties zonder winstoogmerk kan iedereen, bijvoorbeeld een lid, uw saldo aanvullen als steun of sadaqa.</a:t>
            </a:r>
            <a:endParaRPr lang="nl" sz="1200" dirty="0"/>
          </a:p>
        </p:txBody>
      </p:sp>
      <p:sp>
        <p:nvSpPr>
          <p:cNvPr id="31" name="Text 29"/>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2" name="Text 30"/>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nl" altLang="en-US" sz="1130" b="1" spc="100" kern="0" dirty="0">
                <a:solidFill>
                  <a:srgbClr val="0E5E6F"/>
                </a:solidFill>
                <a:latin typeface="Arial" pitchFamily="34" charset="0"/>
                <a:ea typeface="Arial" pitchFamily="34" charset="-122"/>
                <a:cs typeface="Arial" pitchFamily="34" charset="-120"/>
              </a:rPr>
              <a:t>VRAGEN</a:t>
            </a:r>
            <a:endParaRPr lang="nl"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nl" altLang="en-US" sz="2850" b="1" dirty="0">
                <a:solidFill>
                  <a:srgbClr val="0B2F37"/>
                </a:solidFill>
                <a:latin typeface="Arial" pitchFamily="34" charset="0"/>
                <a:ea typeface="Arial" pitchFamily="34" charset="-122"/>
                <a:cs typeface="Arial" pitchFamily="34" charset="-120"/>
              </a:rPr>
              <a:t>Wat mensen ons vragen</a:t>
            </a:r>
            <a:endParaRPr lang="nl"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14550"/>
            <a:ext cx="5372100" cy="2057400"/>
          </a:xfrm>
          <a:prstGeom prst="roundRect">
            <a:avLst>
              <a:gd name="adj" fmla="val 3704"/>
            </a:avLst>
          </a:prstGeom>
          <a:solidFill>
            <a:srgbClr val="FFFFFF"/>
          </a:solidFill>
          <a:ln/>
        </p:spPr>
      </p:sp>
      <p:sp>
        <p:nvSpPr>
          <p:cNvPr id="7" name="Text 5"/>
          <p:cNvSpPr/>
          <p:nvPr/>
        </p:nvSpPr>
        <p:spPr>
          <a:xfrm>
            <a:off x="838200" y="2286000"/>
            <a:ext cx="4914900" cy="381000"/>
          </a:xfrm>
          <a:prstGeom prst="rect">
            <a:avLst/>
          </a:prstGeom>
          <a:noFill/>
          <a:ln/>
        </p:spPr>
        <p:txBody>
          <a:bodyPr wrap="square" lIns="0" tIns="0" rIns="0" bIns="0" rtlCol="0" anchor="ctr">
            <a:normAutofit/>
          </a:bodyPr>
          <a:lstStyle/>
          <a:p>
            <a:pPr algn="l" indent="0" marL="0">
              <a:buNone/>
            </a:pPr>
            <a:r>
              <a:rPr lang="nl" altLang="en-US" sz="1430" b="1" dirty="0">
                <a:solidFill>
                  <a:srgbClr val="0E5E6F"/>
                </a:solidFill>
                <a:latin typeface="Arial" pitchFamily="34" charset="0"/>
                <a:ea typeface="Arial" pitchFamily="34" charset="-122"/>
                <a:cs typeface="Arial" pitchFamily="34" charset="-120"/>
              </a:rPr>
              <a:t>Wat hebben we nodig?</a:t>
            </a:r>
            <a:endParaRPr lang="nl" sz="1430" dirty="0"/>
          </a:p>
        </p:txBody>
      </p:sp>
      <p:sp>
        <p:nvSpPr>
          <p:cNvPr id="8" name="Text 6"/>
          <p:cNvSpPr/>
          <p:nvPr/>
        </p:nvSpPr>
        <p:spPr>
          <a:xfrm>
            <a:off x="838200" y="2705100"/>
            <a:ext cx="4914900" cy="1333500"/>
          </a:xfrm>
          <a:prstGeom prst="rect">
            <a:avLst/>
          </a:prstGeom>
          <a:noFill/>
          <a:ln/>
        </p:spPr>
        <p:txBody>
          <a:bodyPr wrap="square" lIns="0" tIns="0" rIns="0" bIns="0" rtlCol="0" anchor="t">
            <a:normAutofit/>
          </a:bodyPr>
          <a:lstStyle/>
          <a:p>
            <a:pPr algn="l" indent="0" marL="0">
              <a:buNone/>
            </a:pPr>
            <a:r>
              <a:rPr lang="nl" altLang="en-US" sz="1050" dirty="0">
                <a:solidFill>
                  <a:srgbClr val="5E7378"/>
                </a:solidFill>
                <a:latin typeface="Arial" pitchFamily="34" charset="0"/>
                <a:ea typeface="Arial" pitchFamily="34" charset="-122"/>
                <a:cs typeface="Arial" pitchFamily="34" charset="-120"/>
              </a:rPr>
              <a:t>Een telefoon bij de spreker, met internet, en een draadloze clipmicrofoon die de spreker draagt, zoals de Hollyland Lark M2S (zo’n € 100). Een tv is niet nodig, want mensen lezen de vertaling op hun eigen telefoon. Wilt u dat, dan kunt u het ook op een tv of scherm in de zaal tonen.</a:t>
            </a:r>
            <a:endParaRPr lang="nl" sz="1050" dirty="0"/>
          </a:p>
        </p:txBody>
      </p:sp>
      <p:sp>
        <p:nvSpPr>
          <p:cNvPr id="9" name="Shape 7"/>
          <p:cNvSpPr/>
          <p:nvPr/>
        </p:nvSpPr>
        <p:spPr>
          <a:xfrm>
            <a:off x="6210300" y="2114550"/>
            <a:ext cx="5372100" cy="2057400"/>
          </a:xfrm>
          <a:prstGeom prst="roundRect">
            <a:avLst>
              <a:gd name="adj" fmla="val 3704"/>
            </a:avLst>
          </a:prstGeom>
          <a:solidFill>
            <a:srgbClr val="FFFFFF"/>
          </a:solidFill>
          <a:ln/>
        </p:spPr>
      </p:sp>
      <p:sp>
        <p:nvSpPr>
          <p:cNvPr id="10" name="Text 8"/>
          <p:cNvSpPr/>
          <p:nvPr/>
        </p:nvSpPr>
        <p:spPr>
          <a:xfrm>
            <a:off x="6438900" y="2286000"/>
            <a:ext cx="4914900" cy="381000"/>
          </a:xfrm>
          <a:prstGeom prst="rect">
            <a:avLst/>
          </a:prstGeom>
          <a:noFill/>
          <a:ln/>
        </p:spPr>
        <p:txBody>
          <a:bodyPr wrap="square" lIns="0" tIns="0" rIns="0" bIns="0" rtlCol="0" anchor="ctr">
            <a:normAutofit/>
          </a:bodyPr>
          <a:lstStyle/>
          <a:p>
            <a:pPr algn="l" indent="0" marL="0">
              <a:buNone/>
            </a:pPr>
            <a:r>
              <a:rPr lang="nl" altLang="en-US" sz="1430" b="1" dirty="0">
                <a:solidFill>
                  <a:srgbClr val="0E5E6F"/>
                </a:solidFill>
                <a:latin typeface="Arial" pitchFamily="34" charset="0"/>
                <a:ea typeface="Arial" pitchFamily="34" charset="-122"/>
                <a:cs typeface="Arial" pitchFamily="34" charset="-120"/>
              </a:rPr>
              <a:t>Waarom draagt de spreker een draadloze microfoon?</a:t>
            </a:r>
            <a:endParaRPr lang="nl" sz="1430" dirty="0"/>
          </a:p>
        </p:txBody>
      </p:sp>
      <p:sp>
        <p:nvSpPr>
          <p:cNvPr id="11" name="Text 9"/>
          <p:cNvSpPr/>
          <p:nvPr/>
        </p:nvSpPr>
        <p:spPr>
          <a:xfrm>
            <a:off x="6438900" y="2705100"/>
            <a:ext cx="4914900" cy="1333500"/>
          </a:xfrm>
          <a:prstGeom prst="rect">
            <a:avLst/>
          </a:prstGeom>
          <a:noFill/>
          <a:ln/>
        </p:spPr>
        <p:txBody>
          <a:bodyPr wrap="square" lIns="0" tIns="0" rIns="0" bIns="0" rtlCol="0" anchor="t">
            <a:normAutofit/>
          </a:bodyPr>
          <a:lstStyle/>
          <a:p>
            <a:pPr algn="l" indent="0" marL="0">
              <a:buNone/>
            </a:pPr>
            <a:r>
              <a:rPr lang="nl" altLang="en-US" sz="1050" dirty="0">
                <a:solidFill>
                  <a:srgbClr val="5E7378"/>
                </a:solidFill>
                <a:latin typeface="Arial" pitchFamily="34" charset="0"/>
                <a:ea typeface="Arial" pitchFamily="34" charset="-122"/>
                <a:cs typeface="Arial" pitchFamily="34" charset="-120"/>
              </a:rPr>
              <a:t>De microfoon zit op de kraag, vlak bij de mond, zodat de telefoon de stem goed oppikt boven het geluid in de zaal. De ontvanger gaat in de telefoon, dus uw geluidsinstallatie kan blijven zoals hij is.</a:t>
            </a:r>
            <a:endParaRPr lang="nl" sz="1050" dirty="0"/>
          </a:p>
        </p:txBody>
      </p:sp>
      <p:sp>
        <p:nvSpPr>
          <p:cNvPr id="12" name="Shape 10"/>
          <p:cNvSpPr/>
          <p:nvPr/>
        </p:nvSpPr>
        <p:spPr>
          <a:xfrm>
            <a:off x="609600" y="4362450"/>
            <a:ext cx="5372100" cy="2057400"/>
          </a:xfrm>
          <a:prstGeom prst="roundRect">
            <a:avLst>
              <a:gd name="adj" fmla="val 3704"/>
            </a:avLst>
          </a:prstGeom>
          <a:solidFill>
            <a:srgbClr val="FFFFFF"/>
          </a:solidFill>
          <a:ln/>
        </p:spPr>
      </p:sp>
      <p:sp>
        <p:nvSpPr>
          <p:cNvPr id="13" name="Text 11"/>
          <p:cNvSpPr/>
          <p:nvPr/>
        </p:nvSpPr>
        <p:spPr>
          <a:xfrm>
            <a:off x="838200" y="4533900"/>
            <a:ext cx="4914900" cy="381000"/>
          </a:xfrm>
          <a:prstGeom prst="rect">
            <a:avLst/>
          </a:prstGeom>
          <a:noFill/>
          <a:ln/>
        </p:spPr>
        <p:txBody>
          <a:bodyPr wrap="square" lIns="0" tIns="0" rIns="0" bIns="0" rtlCol="0" anchor="ctr">
            <a:normAutofit/>
          </a:bodyPr>
          <a:lstStyle/>
          <a:p>
            <a:pPr algn="l" indent="0" marL="0">
              <a:buNone/>
            </a:pPr>
            <a:r>
              <a:rPr lang="nl" altLang="en-US" sz="1430" b="1" dirty="0">
                <a:solidFill>
                  <a:srgbClr val="0E5E6F"/>
                </a:solidFill>
                <a:latin typeface="Arial" pitchFamily="34" charset="0"/>
                <a:ea typeface="Arial" pitchFamily="34" charset="-122"/>
                <a:cs typeface="Arial" pitchFamily="34" charset="-120"/>
              </a:rPr>
              <a:t>Hoe zien mensen in de zaal de vertaling?</a:t>
            </a:r>
            <a:endParaRPr lang="nl" sz="1430" dirty="0"/>
          </a:p>
        </p:txBody>
      </p:sp>
      <p:sp>
        <p:nvSpPr>
          <p:cNvPr id="14" name="Text 12"/>
          <p:cNvSpPr/>
          <p:nvPr/>
        </p:nvSpPr>
        <p:spPr>
          <a:xfrm>
            <a:off x="838200" y="4953000"/>
            <a:ext cx="4914900" cy="1333500"/>
          </a:xfrm>
          <a:prstGeom prst="rect">
            <a:avLst/>
          </a:prstGeom>
          <a:noFill/>
          <a:ln/>
        </p:spPr>
        <p:txBody>
          <a:bodyPr wrap="square" lIns="0" tIns="0" rIns="0" bIns="0" rtlCol="0" anchor="t">
            <a:normAutofit/>
          </a:bodyPr>
          <a:lstStyle/>
          <a:p>
            <a:pPr algn="l" indent="0" marL="0">
              <a:buNone/>
            </a:pPr>
            <a:r>
              <a:rPr lang="nl" altLang="en-US" sz="1050" dirty="0">
                <a:solidFill>
                  <a:srgbClr val="5E7378"/>
                </a:solidFill>
                <a:latin typeface="Arial" pitchFamily="34" charset="0"/>
                <a:ea typeface="Arial" pitchFamily="34" charset="-122"/>
                <a:cs typeface="Arial" pitchFamily="34" charset="-120"/>
              </a:rPr>
              <a:t>Ze scannen een QR-code met de camera van hun telefoon, op een poster bij de ingang of op de tv als u die hebt. U kunt hun ook een link sturen. Niemand hoeft een app te installeren of een account aan te maken.</a:t>
            </a:r>
            <a:endParaRPr lang="nl" sz="1050" dirty="0"/>
          </a:p>
        </p:txBody>
      </p:sp>
      <p:sp>
        <p:nvSpPr>
          <p:cNvPr id="15" name="Shape 13"/>
          <p:cNvSpPr/>
          <p:nvPr/>
        </p:nvSpPr>
        <p:spPr>
          <a:xfrm>
            <a:off x="6210300" y="4362450"/>
            <a:ext cx="5372100" cy="2057400"/>
          </a:xfrm>
          <a:prstGeom prst="roundRect">
            <a:avLst>
              <a:gd name="adj" fmla="val 3704"/>
            </a:avLst>
          </a:prstGeom>
          <a:solidFill>
            <a:srgbClr val="FFFFFF"/>
          </a:solidFill>
          <a:ln/>
        </p:spPr>
      </p:sp>
      <p:sp>
        <p:nvSpPr>
          <p:cNvPr id="16" name="Text 14"/>
          <p:cNvSpPr/>
          <p:nvPr/>
        </p:nvSpPr>
        <p:spPr>
          <a:xfrm>
            <a:off x="6438900" y="4533900"/>
            <a:ext cx="4914900" cy="381000"/>
          </a:xfrm>
          <a:prstGeom prst="rect">
            <a:avLst/>
          </a:prstGeom>
          <a:noFill/>
          <a:ln/>
        </p:spPr>
        <p:txBody>
          <a:bodyPr wrap="square" lIns="0" tIns="0" rIns="0" bIns="0" rtlCol="0" anchor="ctr">
            <a:normAutofit/>
          </a:bodyPr>
          <a:lstStyle/>
          <a:p>
            <a:pPr algn="l" indent="0" marL="0">
              <a:buNone/>
            </a:pPr>
            <a:r>
              <a:rPr lang="nl" altLang="en-US" sz="1430" b="1" dirty="0">
                <a:solidFill>
                  <a:srgbClr val="0E5E6F"/>
                </a:solidFill>
                <a:latin typeface="Arial" pitchFamily="34" charset="0"/>
                <a:ea typeface="Arial" pitchFamily="34" charset="-122"/>
                <a:cs typeface="Arial" pitchFamily="34" charset="-120"/>
              </a:rPr>
              <a:t>Welke talen kunnen we aanbieden?</a:t>
            </a:r>
            <a:endParaRPr lang="nl" sz="1430" dirty="0"/>
          </a:p>
        </p:txBody>
      </p:sp>
      <p:sp>
        <p:nvSpPr>
          <p:cNvPr id="17" name="Text 15"/>
          <p:cNvSpPr/>
          <p:nvPr/>
        </p:nvSpPr>
        <p:spPr>
          <a:xfrm>
            <a:off x="6438900" y="4953000"/>
            <a:ext cx="4914900" cy="1333500"/>
          </a:xfrm>
          <a:prstGeom prst="rect">
            <a:avLst/>
          </a:prstGeom>
          <a:noFill/>
          <a:ln/>
        </p:spPr>
        <p:txBody>
          <a:bodyPr wrap="square" lIns="0" tIns="0" rIns="0" bIns="0" rtlCol="0" anchor="t">
            <a:normAutofit/>
          </a:bodyPr>
          <a:lstStyle/>
          <a:p>
            <a:pPr algn="l" indent="0" marL="0">
              <a:buNone/>
            </a:pPr>
            <a:r>
              <a:rPr lang="nl" altLang="en-US" sz="1050" dirty="0">
                <a:solidFill>
                  <a:srgbClr val="5E7378"/>
                </a:solidFill>
                <a:latin typeface="Arial" pitchFamily="34" charset="0"/>
                <a:ea typeface="Arial" pitchFamily="34" charset="-122"/>
                <a:cs typeface="Arial" pitchFamily="34" charset="-120"/>
              </a:rPr>
              <a:t>De app kan vertalen naar meer dan 100 talen.</a:t>
            </a:r>
            <a:endParaRPr lang="nl" sz="1050" dirty="0"/>
          </a:p>
        </p:txBody>
      </p:sp>
      <p:sp>
        <p:nvSpPr>
          <p:cNvPr id="18" name="Text 16"/>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7"/>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8343D"/>
          </a:solidFill>
          <a:ln/>
        </p:spPr>
      </p:sp>
      <p:sp>
        <p:nvSpPr>
          <p:cNvPr id="3" name="Text 1"/>
          <p:cNvSpPr/>
          <p:nvPr/>
        </p:nvSpPr>
        <p:spPr>
          <a:xfrm>
            <a:off x="1333500" y="1143000"/>
            <a:ext cx="9525000" cy="1238250"/>
          </a:xfrm>
          <a:prstGeom prst="rect">
            <a:avLst/>
          </a:prstGeom>
          <a:noFill/>
          <a:ln/>
        </p:spPr>
        <p:txBody>
          <a:bodyPr wrap="square" lIns="0" tIns="0" rIns="0" bIns="0" rtlCol="0" anchor="ctr">
            <a:normAutofit/>
          </a:bodyPr>
          <a:lstStyle/>
          <a:p>
            <a:pPr algn="ctr" indent="0" marL="0">
              <a:buNone/>
            </a:pPr>
            <a:r>
              <a:rPr lang="nl" altLang="en-US" sz="3600" b="1" dirty="0">
                <a:solidFill>
                  <a:srgbClr val="FFFFFF"/>
                </a:solidFill>
                <a:latin typeface="Arial" pitchFamily="34" charset="0"/>
                <a:ea typeface="Arial" pitchFamily="34" charset="-122"/>
                <a:cs typeface="Arial" pitchFamily="34" charset="-120"/>
              </a:rPr>
              <a:t>Laat iedereen in de zaal het begrijpen</a:t>
            </a:r>
            <a:endParaRPr lang="nl" sz="3600" dirty="0"/>
          </a:p>
        </p:txBody>
      </p:sp>
      <p:sp>
        <p:nvSpPr>
          <p:cNvPr id="4" name="Shape 2"/>
          <p:cNvSpPr/>
          <p:nvPr/>
        </p:nvSpPr>
        <p:spPr>
          <a:xfrm>
            <a:off x="1809750" y="2857500"/>
            <a:ext cx="4095750" cy="1428750"/>
          </a:xfrm>
          <a:prstGeom prst="roundRect">
            <a:avLst>
              <a:gd name="adj" fmla="val 8533"/>
            </a:avLst>
          </a:prstGeom>
          <a:solidFill>
            <a:srgbClr val="0B4C59"/>
          </a:solidFill>
          <a:ln/>
        </p:spPr>
      </p:sp>
      <p:sp>
        <p:nvSpPr>
          <p:cNvPr id="5" name="Text 3"/>
          <p:cNvSpPr/>
          <p:nvPr/>
        </p:nvSpPr>
        <p:spPr>
          <a:xfrm>
            <a:off x="2000250" y="3067050"/>
            <a:ext cx="3714750" cy="323850"/>
          </a:xfrm>
          <a:prstGeom prst="rect">
            <a:avLst/>
          </a:prstGeom>
          <a:noFill/>
          <a:ln/>
        </p:spPr>
        <p:txBody>
          <a:bodyPr wrap="square" lIns="0" tIns="0" rIns="0" bIns="0" rtlCol="0" anchor="ctr">
            <a:normAutofit/>
          </a:bodyPr>
          <a:lstStyle/>
          <a:p>
            <a:pPr algn="ctr" indent="0" marL="0">
              <a:buNone/>
            </a:pPr>
            <a:r>
              <a:rPr lang="nl" altLang="en-US" sz="1350" dirty="0">
                <a:solidFill>
                  <a:srgbClr val="BFD3D6"/>
                </a:solidFill>
                <a:latin typeface="Arial" pitchFamily="34" charset="0"/>
                <a:ea typeface="Arial" pitchFamily="34" charset="-122"/>
                <a:cs typeface="Arial" pitchFamily="34" charset="-120"/>
              </a:rPr>
              <a:t>Bekijk het nu live</a:t>
            </a:r>
            <a:endParaRPr lang="nl" sz="1350" dirty="0"/>
          </a:p>
        </p:txBody>
      </p:sp>
      <p:sp>
        <p:nvSpPr>
          <p:cNvPr id="6" name="Text 4"/>
          <p:cNvSpPr/>
          <p:nvPr/>
        </p:nvSpPr>
        <p:spPr>
          <a:xfrm>
            <a:off x="2000250" y="3486150"/>
            <a:ext cx="3714750" cy="381000"/>
          </a:xfrm>
          <a:prstGeom prst="rect">
            <a:avLst/>
          </a:prstGeom>
          <a:noFill/>
          <a:ln/>
        </p:spPr>
        <p:txBody>
          <a:bodyPr wrap="square" lIns="0" tIns="0" rIns="0" bIns="0" rtlCol="0" anchor="ctr">
            <a:normAutofit/>
          </a:bodyPr>
          <a:lstStyle/>
          <a:p>
            <a:pPr algn="ctr" indent="0" marL="0">
              <a:buNone/>
            </a:pPr>
            <a:r>
              <a:rPr lang="nl" altLang="en-US" sz="1650" b="1" dirty="0">
                <a:solidFill>
                  <a:srgbClr val="FFFFFF"/>
                </a:solidFill>
                <a:latin typeface="Arial" pitchFamily="34" charset="0"/>
                <a:ea typeface="Arial" pitchFamily="34" charset="-122"/>
                <a:cs typeface="Arial" pitchFamily="34" charset="-120"/>
              </a:rPr>
              <a:t>app.livekhutbah.com/m/demo</a:t>
            </a:r>
            <a:endParaRPr lang="nl" sz="1650" dirty="0"/>
          </a:p>
        </p:txBody>
      </p:sp>
      <p:sp>
        <p:nvSpPr>
          <p:cNvPr id="7" name="Shape 5"/>
          <p:cNvSpPr/>
          <p:nvPr/>
        </p:nvSpPr>
        <p:spPr>
          <a:xfrm>
            <a:off x="6286500" y="2857500"/>
            <a:ext cx="4095750" cy="1428750"/>
          </a:xfrm>
          <a:prstGeom prst="roundRect">
            <a:avLst>
              <a:gd name="adj" fmla="val 8533"/>
            </a:avLst>
          </a:prstGeom>
          <a:solidFill>
            <a:srgbClr val="0B4C59"/>
          </a:solidFill>
          <a:ln/>
        </p:spPr>
      </p:sp>
      <p:sp>
        <p:nvSpPr>
          <p:cNvPr id="8" name="Text 6"/>
          <p:cNvSpPr/>
          <p:nvPr/>
        </p:nvSpPr>
        <p:spPr>
          <a:xfrm>
            <a:off x="6477000" y="3067050"/>
            <a:ext cx="3714750" cy="323850"/>
          </a:xfrm>
          <a:prstGeom prst="rect">
            <a:avLst/>
          </a:prstGeom>
          <a:noFill/>
          <a:ln/>
        </p:spPr>
        <p:txBody>
          <a:bodyPr wrap="square" lIns="0" tIns="0" rIns="0" bIns="0" rtlCol="0" anchor="ctr">
            <a:normAutofit/>
          </a:bodyPr>
          <a:lstStyle/>
          <a:p>
            <a:pPr algn="ctr" indent="0" marL="0">
              <a:buNone/>
            </a:pPr>
            <a:r>
              <a:rPr lang="nl" altLang="en-US" sz="1350" dirty="0">
                <a:solidFill>
                  <a:srgbClr val="BFD3D6"/>
                </a:solidFill>
                <a:latin typeface="Arial" pitchFamily="34" charset="0"/>
                <a:ea typeface="Arial" pitchFamily="34" charset="-122"/>
                <a:cs typeface="Arial" pitchFamily="34" charset="-120"/>
              </a:rPr>
              <a:t>Maak uw account aan</a:t>
            </a:r>
            <a:endParaRPr lang="nl" sz="1350" dirty="0"/>
          </a:p>
        </p:txBody>
      </p:sp>
      <p:sp>
        <p:nvSpPr>
          <p:cNvPr id="9" name="Text 7"/>
          <p:cNvSpPr/>
          <p:nvPr/>
        </p:nvSpPr>
        <p:spPr>
          <a:xfrm>
            <a:off x="6477000" y="3486150"/>
            <a:ext cx="3714750" cy="381000"/>
          </a:xfrm>
          <a:prstGeom prst="rect">
            <a:avLst/>
          </a:prstGeom>
          <a:noFill/>
          <a:ln/>
        </p:spPr>
        <p:txBody>
          <a:bodyPr wrap="square" lIns="0" tIns="0" rIns="0" bIns="0" rtlCol="0" anchor="ctr">
            <a:normAutofit/>
          </a:bodyPr>
          <a:lstStyle/>
          <a:p>
            <a:pPr algn="ctr" indent="0" marL="0">
              <a:buNone/>
            </a:pPr>
            <a:r>
              <a:rPr lang="nl" altLang="en-US" sz="1650" b="1" dirty="0">
                <a:solidFill>
                  <a:srgbClr val="FFFFFF"/>
                </a:solidFill>
                <a:latin typeface="Arial" pitchFamily="34" charset="0"/>
                <a:ea typeface="Arial" pitchFamily="34" charset="-122"/>
                <a:cs typeface="Arial" pitchFamily="34" charset="-120"/>
              </a:rPr>
              <a:t>livekhutbah.com</a:t>
            </a:r>
            <a:endParaRPr lang="nl" sz="1650" dirty="0"/>
          </a:p>
        </p:txBody>
      </p:sp>
      <p:sp>
        <p:nvSpPr>
          <p:cNvPr id="10" name="Text 8"/>
          <p:cNvSpPr/>
          <p:nvPr/>
        </p:nvSpPr>
        <p:spPr>
          <a:xfrm>
            <a:off x="1333500" y="4762500"/>
            <a:ext cx="9525000" cy="323850"/>
          </a:xfrm>
          <a:prstGeom prst="rect">
            <a:avLst/>
          </a:prstGeom>
          <a:noFill/>
          <a:ln/>
        </p:spPr>
        <p:txBody>
          <a:bodyPr wrap="square" lIns="0" tIns="0" rIns="0" bIns="0" rtlCol="0" anchor="ctr">
            <a:normAutofit/>
          </a:bodyPr>
          <a:lstStyle/>
          <a:p>
            <a:pPr algn="ctr" indent="0" marL="0">
              <a:buNone/>
            </a:pPr>
            <a:r>
              <a:rPr lang="nl" altLang="en-US" sz="1350" dirty="0">
                <a:solidFill>
                  <a:srgbClr val="BFD3D6"/>
                </a:solidFill>
                <a:latin typeface="Arial" pitchFamily="34" charset="0"/>
                <a:ea typeface="Arial" pitchFamily="34" charset="-122"/>
                <a:cs typeface="Arial" pitchFamily="34" charset="-120"/>
              </a:rPr>
              <a:t>Vragen? Schrijf me</a:t>
            </a:r>
            <a:endParaRPr lang="nl" sz="1350" dirty="0"/>
          </a:p>
        </p:txBody>
      </p:sp>
      <p:sp>
        <p:nvSpPr>
          <p:cNvPr id="11" name="Text 9"/>
          <p:cNvSpPr/>
          <p:nvPr/>
        </p:nvSpPr>
        <p:spPr>
          <a:xfrm>
            <a:off x="1333500" y="5143500"/>
            <a:ext cx="9525000" cy="419100"/>
          </a:xfrm>
          <a:prstGeom prst="rect">
            <a:avLst/>
          </a:prstGeom>
          <a:noFill/>
          <a:ln/>
        </p:spPr>
        <p:txBody>
          <a:bodyPr wrap="square" lIns="0" tIns="0" rIns="0" bIns="0" rtlCol="0" anchor="ctr">
            <a:normAutofit/>
          </a:bodyPr>
          <a:lstStyle/>
          <a:p>
            <a:pPr algn="ctr" indent="0" marL="0">
              <a:buNone/>
            </a:pPr>
            <a:r>
              <a:rPr lang="nl" altLang="en-US" sz="1950" b="1" dirty="0">
                <a:solidFill>
                  <a:srgbClr val="F0A574"/>
                </a:solidFill>
                <a:latin typeface="Arial" pitchFamily="34" charset="0"/>
                <a:ea typeface="Arial" pitchFamily="34" charset="-122"/>
                <a:cs typeface="Arial" pitchFamily="34" charset="-120"/>
              </a:rPr>
              <a:t>sam@livekhutbah.com</a:t>
            </a:r>
            <a:endParaRPr lang="nl" sz="1950" dirty="0"/>
          </a:p>
        </p:txBody>
      </p:sp>
      <p:sp>
        <p:nvSpPr>
          <p:cNvPr id="12" name="Text 10"/>
          <p:cNvSpPr/>
          <p:nvPr/>
        </p:nvSpPr>
        <p:spPr>
          <a:xfrm>
            <a:off x="1333500" y="5657850"/>
            <a:ext cx="9525000" cy="285750"/>
          </a:xfrm>
          <a:prstGeom prst="rect">
            <a:avLst/>
          </a:prstGeom>
          <a:noFill/>
          <a:ln/>
        </p:spPr>
        <p:txBody>
          <a:bodyPr wrap="square" lIns="0" tIns="0" rIns="0" bIns="0" rtlCol="0" anchor="ctr">
            <a:normAutofit/>
          </a:bodyPr>
          <a:lstStyle/>
          <a:p>
            <a:pPr algn="ctr" indent="0" marL="0">
              <a:buNone/>
            </a:pPr>
            <a:r>
              <a:rPr lang="nl" altLang="en-US" sz="1200" dirty="0">
                <a:solidFill>
                  <a:srgbClr val="BFD3D6"/>
                </a:solidFill>
                <a:latin typeface="Arial" pitchFamily="34" charset="0"/>
                <a:ea typeface="Arial" pitchFamily="34" charset="-122"/>
                <a:cs typeface="Arial" pitchFamily="34" charset="-120"/>
              </a:rPr>
              <a:t>Sam, oprichter van LiveKhutbah</a:t>
            </a:r>
            <a:endParaRPr lang="nl"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LiveKhutbah</dc:title>
  <dc:subject>PptxGenJS Presentation</dc:subject>
  <dc:creator>PptxGenJS</dc:creator>
  <cp:lastModifiedBy>PptxGenJS</cp:lastModifiedBy>
  <cp:revision>1</cp:revision>
  <dcterms:created xsi:type="dcterms:W3CDTF">2026-10-12T13:08:04Z</dcterms:created>
  <dcterms:modified xsi:type="dcterms:W3CDTF">2026-10-12T13:08:04Z</dcterms:modified>
</cp:coreProperties>
</file>