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image" Target="../media/image-4-2.jpg"/><Relationship Id="rId3" Type="http://schemas.openxmlformats.org/officeDocument/2006/relationships/image" Target="../media/image-4-3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3EC"/>
          </a:solidFill>
          <a:ln/>
        </p:spPr>
      </p:sp>
      <p:pic>
        <p:nvPicPr>
          <p:cNvPr id="3" name="Image 0" descr="/var/folders/1z/crfbntg115l2c0hhbc4fqsmr0000gn/T/deck-8LjTLg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" y="609600"/>
            <a:ext cx="2095500" cy="43815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09600" y="1809750"/>
            <a:ext cx="4953000" cy="2095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no" altLang="en-US" sz="3750" b="1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Khutbaer, leksjoner og foredrag oversatt direkte</a:t>
            </a:r>
            <a:endParaRPr lang="no" sz="3750" dirty="0"/>
          </a:p>
        </p:txBody>
      </p:sp>
      <p:sp>
        <p:nvSpPr>
          <p:cNvPr id="5" name="Text 2"/>
          <p:cNvSpPr/>
          <p:nvPr/>
        </p:nvSpPr>
        <p:spPr>
          <a:xfrm>
            <a:off x="609600" y="4095750"/>
            <a:ext cx="4762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no" altLang="en-US" sz="1500" dirty="0">
                <a:solidFill>
                  <a:srgbClr val="5E73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Taleren snakker. Alle i salen leser med på sin egen mobil, på sitt eget språk. Fra hvilket som helst språk til over 100.</a:t>
            </a:r>
            <a:endParaRPr lang="no" sz="1500" dirty="0"/>
          </a:p>
        </p:txBody>
      </p:sp>
      <p:sp>
        <p:nvSpPr>
          <p:cNvPr id="6" name="Text 3"/>
          <p:cNvSpPr/>
          <p:nvPr/>
        </p:nvSpPr>
        <p:spPr>
          <a:xfrm>
            <a:off x="609600" y="5715000"/>
            <a:ext cx="5715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no" altLang="en-US" sz="1650" b="1" dirty="0">
                <a:solidFill>
                  <a:srgbClr val="0E5E6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livekhutbah.com</a:t>
            </a:r>
            <a:endParaRPr lang="no" sz="1650" dirty="0"/>
          </a:p>
        </p:txBody>
      </p:sp>
      <p:pic>
        <p:nvPicPr>
          <p:cNvPr id="7" name="Image 1" descr="/var/folders/1z/crfbntg115l2c0hhbc4fqsmr0000gn/T/deck-8LjTLg/how-no-3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2625" y="0"/>
            <a:ext cx="642937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3EC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419100"/>
            <a:ext cx="9525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no" altLang="en-US" sz="1130" b="1" spc="100" kern="0" dirty="0">
                <a:solidFill>
                  <a:srgbClr val="0E5E6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UTFORDRINGEN</a:t>
            </a:r>
            <a:endParaRPr lang="no" sz="1130" dirty="0"/>
          </a:p>
        </p:txBody>
      </p:sp>
      <p:sp>
        <p:nvSpPr>
          <p:cNvPr id="4" name="Text 2"/>
          <p:cNvSpPr/>
          <p:nvPr/>
        </p:nvSpPr>
        <p:spPr>
          <a:xfrm>
            <a:off x="609600" y="704850"/>
            <a:ext cx="10953750" cy="1047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no" altLang="en-US" sz="2850" b="1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Ikke alle i salen forstår det som blir sagt</a:t>
            </a:r>
            <a:endParaRPr lang="no" sz="2850" dirty="0"/>
          </a:p>
        </p:txBody>
      </p:sp>
      <p:sp>
        <p:nvSpPr>
          <p:cNvPr id="5" name="Shape 3"/>
          <p:cNvSpPr/>
          <p:nvPr/>
        </p:nvSpPr>
        <p:spPr>
          <a:xfrm>
            <a:off x="609600" y="1790700"/>
            <a:ext cx="685800" cy="47625"/>
          </a:xfrm>
          <a:prstGeom prst="roundRect">
            <a:avLst>
              <a:gd name="adj" fmla="val 960000"/>
            </a:avLst>
          </a:prstGeom>
          <a:solidFill>
            <a:srgbClr val="E07A3F"/>
          </a:solidFill>
          <a:ln/>
        </p:spPr>
      </p:sp>
      <p:sp>
        <p:nvSpPr>
          <p:cNvPr id="6" name="Shape 4"/>
          <p:cNvSpPr/>
          <p:nvPr/>
        </p:nvSpPr>
        <p:spPr>
          <a:xfrm>
            <a:off x="609600" y="2247900"/>
            <a:ext cx="76200" cy="819150"/>
          </a:xfrm>
          <a:prstGeom prst="roundRect">
            <a:avLst>
              <a:gd name="adj" fmla="val 600000"/>
            </a:avLst>
          </a:prstGeom>
          <a:solidFill>
            <a:srgbClr val="E07A3F"/>
          </a:solidFill>
          <a:ln/>
        </p:spPr>
      </p:sp>
      <p:sp>
        <p:nvSpPr>
          <p:cNvPr id="7" name="Text 5"/>
          <p:cNvSpPr/>
          <p:nvPr/>
        </p:nvSpPr>
        <p:spPr>
          <a:xfrm>
            <a:off x="914400" y="2209800"/>
            <a:ext cx="10477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no" altLang="en-US" sz="1800" b="1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Språket deler salen</a:t>
            </a:r>
            <a:endParaRPr lang="no" sz="1800" dirty="0"/>
          </a:p>
        </p:txBody>
      </p:sp>
      <p:sp>
        <p:nvSpPr>
          <p:cNvPr id="8" name="Text 6"/>
          <p:cNvSpPr/>
          <p:nvPr/>
        </p:nvSpPr>
        <p:spPr>
          <a:xfrm>
            <a:off x="914400" y="2571750"/>
            <a:ext cx="1047750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no" altLang="en-US" sz="1280" dirty="0">
                <a:solidFill>
                  <a:srgbClr val="5E73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Konvertitter, besøkende, studenter og unge som har vokst opp i Norge, går glipp av kjernen i budskapet når det bare er på arabisk eller ett annet språk.</a:t>
            </a:r>
            <a:endParaRPr lang="no" sz="1280" dirty="0"/>
          </a:p>
        </p:txBody>
      </p:sp>
      <p:sp>
        <p:nvSpPr>
          <p:cNvPr id="9" name="Shape 7"/>
          <p:cNvSpPr/>
          <p:nvPr/>
        </p:nvSpPr>
        <p:spPr>
          <a:xfrm>
            <a:off x="609600" y="3371850"/>
            <a:ext cx="76200" cy="819150"/>
          </a:xfrm>
          <a:prstGeom prst="roundRect">
            <a:avLst>
              <a:gd name="adj" fmla="val 600000"/>
            </a:avLst>
          </a:prstGeom>
          <a:solidFill>
            <a:srgbClr val="E07A3F"/>
          </a:solidFill>
          <a:ln/>
        </p:spPr>
      </p:sp>
      <p:sp>
        <p:nvSpPr>
          <p:cNvPr id="10" name="Text 8"/>
          <p:cNvSpPr/>
          <p:nvPr/>
        </p:nvSpPr>
        <p:spPr>
          <a:xfrm>
            <a:off x="914400" y="3333750"/>
            <a:ext cx="10477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no" altLang="en-US" sz="1800" b="1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Tolker og hodetelefoner holder ikke i lengden</a:t>
            </a:r>
            <a:endParaRPr lang="no" sz="1800" dirty="0"/>
          </a:p>
        </p:txBody>
      </p:sp>
      <p:sp>
        <p:nvSpPr>
          <p:cNvPr id="11" name="Text 9"/>
          <p:cNvSpPr/>
          <p:nvPr/>
        </p:nvSpPr>
        <p:spPr>
          <a:xfrm>
            <a:off x="914400" y="3695700"/>
            <a:ext cx="1047750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no" altLang="en-US" sz="1280" dirty="0">
                <a:solidFill>
                  <a:srgbClr val="5E73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 er vanskelig å finne en frivillig tolk hver uke, tolkeanlegg er dyre, og begge dekker høyst ett eller to språk.</a:t>
            </a:r>
            <a:endParaRPr lang="no" sz="1280" dirty="0"/>
          </a:p>
        </p:txBody>
      </p:sp>
      <p:sp>
        <p:nvSpPr>
          <p:cNvPr id="12" name="Shape 10"/>
          <p:cNvSpPr/>
          <p:nvPr/>
        </p:nvSpPr>
        <p:spPr>
          <a:xfrm>
            <a:off x="609600" y="4495800"/>
            <a:ext cx="76200" cy="819150"/>
          </a:xfrm>
          <a:prstGeom prst="roundRect">
            <a:avLst>
              <a:gd name="adj" fmla="val 600000"/>
            </a:avLst>
          </a:prstGeom>
          <a:solidFill>
            <a:srgbClr val="E07A3F"/>
          </a:solidFill>
          <a:ln/>
        </p:spPr>
      </p:sp>
      <p:sp>
        <p:nvSpPr>
          <p:cNvPr id="13" name="Text 11"/>
          <p:cNvSpPr/>
          <p:nvPr/>
        </p:nvSpPr>
        <p:spPr>
          <a:xfrm>
            <a:off x="914400" y="4457700"/>
            <a:ext cx="10477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no" altLang="en-US" sz="1800" b="1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Døve og hørselshemmede blir stående utenfor</a:t>
            </a:r>
            <a:endParaRPr lang="no" sz="1800" dirty="0"/>
          </a:p>
        </p:txBody>
      </p:sp>
      <p:sp>
        <p:nvSpPr>
          <p:cNvPr id="14" name="Text 12"/>
          <p:cNvSpPr/>
          <p:nvPr/>
        </p:nvSpPr>
        <p:spPr>
          <a:xfrm>
            <a:off x="914400" y="4819650"/>
            <a:ext cx="1047750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no" altLang="en-US" sz="1280" dirty="0">
                <a:solidFill>
                  <a:srgbClr val="5E73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Uten tekst i sanntid av det som blir sagt, kan de ikke følge med i det hele tatt.</a:t>
            </a:r>
            <a:endParaRPr lang="no" sz="1280" dirty="0"/>
          </a:p>
        </p:txBody>
      </p:sp>
      <p:sp>
        <p:nvSpPr>
          <p:cNvPr id="15" name="Text 13"/>
          <p:cNvSpPr/>
          <p:nvPr/>
        </p:nvSpPr>
        <p:spPr>
          <a:xfrm>
            <a:off x="609600" y="5715000"/>
            <a:ext cx="1095375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no" altLang="en-US" sz="1500" b="1" dirty="0">
                <a:solidFill>
                  <a:srgbClr val="0E5E6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LiveKhutbah fjerner den barrieren, hver uke, på alle språkene i salen.</a:t>
            </a:r>
            <a:endParaRPr lang="no" sz="1500" dirty="0"/>
          </a:p>
        </p:txBody>
      </p:sp>
      <p:sp>
        <p:nvSpPr>
          <p:cNvPr id="16" name="Text 14"/>
          <p:cNvSpPr/>
          <p:nvPr/>
        </p:nvSpPr>
        <p:spPr>
          <a:xfrm>
            <a:off x="609600" y="6477000"/>
            <a:ext cx="5715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E73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livekhutbah.com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10477500" y="6477000"/>
            <a:ext cx="11049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E73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3EC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419100"/>
            <a:ext cx="9525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no" altLang="en-US" sz="1130" b="1" spc="100" kern="0" dirty="0">
                <a:solidFill>
                  <a:srgbClr val="0E5E6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HVA DET ER</a:t>
            </a:r>
            <a:endParaRPr lang="no" sz="1130" dirty="0"/>
          </a:p>
        </p:txBody>
      </p:sp>
      <p:sp>
        <p:nvSpPr>
          <p:cNvPr id="4" name="Text 2"/>
          <p:cNvSpPr/>
          <p:nvPr/>
        </p:nvSpPr>
        <p:spPr>
          <a:xfrm>
            <a:off x="609600" y="704850"/>
            <a:ext cx="10953750" cy="1047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no" altLang="en-US" sz="2850" b="1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Hvert ord, på deres språk, i det øyeblikket det blir sagt</a:t>
            </a:r>
            <a:endParaRPr lang="no" sz="2850" dirty="0"/>
          </a:p>
        </p:txBody>
      </p:sp>
      <p:sp>
        <p:nvSpPr>
          <p:cNvPr id="5" name="Shape 3"/>
          <p:cNvSpPr/>
          <p:nvPr/>
        </p:nvSpPr>
        <p:spPr>
          <a:xfrm>
            <a:off x="609600" y="1790700"/>
            <a:ext cx="685800" cy="47625"/>
          </a:xfrm>
          <a:prstGeom prst="roundRect">
            <a:avLst>
              <a:gd name="adj" fmla="val 960000"/>
            </a:avLst>
          </a:prstGeom>
          <a:solidFill>
            <a:srgbClr val="E07A3F"/>
          </a:solidFill>
          <a:ln/>
        </p:spPr>
      </p:sp>
      <p:sp>
        <p:nvSpPr>
          <p:cNvPr id="6" name="Text 4"/>
          <p:cNvSpPr/>
          <p:nvPr/>
        </p:nvSpPr>
        <p:spPr>
          <a:xfrm>
            <a:off x="609600" y="2095500"/>
            <a:ext cx="10953750" cy="1238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no" altLang="en-US" sz="1580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 mobil nær taleren lytter. LiveKhutbah skriver ned det som blir sagt og oversetter det setning for setning. Folk skanner en QR-kode og leser med på sin egen mobil, eller på en TV i salen.</a:t>
            </a:r>
            <a:endParaRPr lang="no" sz="1580" dirty="0"/>
          </a:p>
        </p:txBody>
      </p:sp>
      <p:sp>
        <p:nvSpPr>
          <p:cNvPr id="7" name="Shape 5"/>
          <p:cNvSpPr/>
          <p:nvPr/>
        </p:nvSpPr>
        <p:spPr>
          <a:xfrm>
            <a:off x="609600" y="3619500"/>
            <a:ext cx="2552700" cy="1619250"/>
          </a:xfrm>
          <a:prstGeom prst="roundRect">
            <a:avLst>
              <a:gd name="adj" fmla="val 5979"/>
            </a:avLst>
          </a:prstGeom>
          <a:solidFill>
            <a:srgbClr val="FFFFFF"/>
          </a:solidFill>
          <a:ln/>
        </p:spPr>
      </p:sp>
      <p:sp>
        <p:nvSpPr>
          <p:cNvPr id="8" name="Text 6"/>
          <p:cNvSpPr/>
          <p:nvPr/>
        </p:nvSpPr>
        <p:spPr>
          <a:xfrm>
            <a:off x="609600" y="3857625"/>
            <a:ext cx="25527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no" altLang="en-US" sz="3300" b="1" dirty="0">
                <a:solidFill>
                  <a:srgbClr val="0E5E6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100+</a:t>
            </a:r>
            <a:endParaRPr lang="no" sz="3300" dirty="0"/>
          </a:p>
        </p:txBody>
      </p:sp>
      <p:sp>
        <p:nvSpPr>
          <p:cNvPr id="9" name="Text 7"/>
          <p:cNvSpPr/>
          <p:nvPr/>
        </p:nvSpPr>
        <p:spPr>
          <a:xfrm>
            <a:off x="609600" y="4572000"/>
            <a:ext cx="25527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no" altLang="en-US" sz="1350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språk</a:t>
            </a:r>
            <a:endParaRPr lang="no" sz="1350" dirty="0"/>
          </a:p>
        </p:txBody>
      </p:sp>
      <p:sp>
        <p:nvSpPr>
          <p:cNvPr id="10" name="Shape 8"/>
          <p:cNvSpPr/>
          <p:nvPr/>
        </p:nvSpPr>
        <p:spPr>
          <a:xfrm>
            <a:off x="3390900" y="3619500"/>
            <a:ext cx="2552700" cy="1619250"/>
          </a:xfrm>
          <a:prstGeom prst="roundRect">
            <a:avLst>
              <a:gd name="adj" fmla="val 5979"/>
            </a:avLst>
          </a:prstGeom>
          <a:solidFill>
            <a:srgbClr val="FFFFFF"/>
          </a:solidFill>
          <a:ln/>
        </p:spPr>
      </p:sp>
      <p:sp>
        <p:nvSpPr>
          <p:cNvPr id="11" name="Text 9"/>
          <p:cNvSpPr/>
          <p:nvPr/>
        </p:nvSpPr>
        <p:spPr>
          <a:xfrm>
            <a:off x="3390900" y="3857625"/>
            <a:ext cx="25527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no" altLang="en-US" sz="3300" b="1" dirty="0">
                <a:solidFill>
                  <a:srgbClr val="0E5E6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Direkte</a:t>
            </a:r>
            <a:endParaRPr lang="no" sz="3300" dirty="0"/>
          </a:p>
        </p:txBody>
      </p:sp>
      <p:sp>
        <p:nvSpPr>
          <p:cNvPr id="12" name="Text 10"/>
          <p:cNvSpPr/>
          <p:nvPr/>
        </p:nvSpPr>
        <p:spPr>
          <a:xfrm>
            <a:off x="3390900" y="4572000"/>
            <a:ext cx="25527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no" altLang="en-US" sz="1350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 for ord</a:t>
            </a:r>
            <a:endParaRPr lang="no" sz="1350" dirty="0"/>
          </a:p>
        </p:txBody>
      </p:sp>
      <p:sp>
        <p:nvSpPr>
          <p:cNvPr id="13" name="Shape 11"/>
          <p:cNvSpPr/>
          <p:nvPr/>
        </p:nvSpPr>
        <p:spPr>
          <a:xfrm>
            <a:off x="6172200" y="3619500"/>
            <a:ext cx="2552700" cy="1619250"/>
          </a:xfrm>
          <a:prstGeom prst="roundRect">
            <a:avLst>
              <a:gd name="adj" fmla="val 5979"/>
            </a:avLst>
          </a:prstGeom>
          <a:solidFill>
            <a:srgbClr val="FFFFFF"/>
          </a:solidFill>
          <a:ln/>
        </p:spPr>
      </p:sp>
      <p:sp>
        <p:nvSpPr>
          <p:cNvPr id="14" name="Text 12"/>
          <p:cNvSpPr/>
          <p:nvPr/>
        </p:nvSpPr>
        <p:spPr>
          <a:xfrm>
            <a:off x="6172200" y="3857625"/>
            <a:ext cx="25527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no" altLang="en-US" sz="3300" b="1" dirty="0">
                <a:solidFill>
                  <a:srgbClr val="0E5E6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no" sz="3300" dirty="0"/>
          </a:p>
        </p:txBody>
      </p:sp>
      <p:sp>
        <p:nvSpPr>
          <p:cNvPr id="15" name="Text 13"/>
          <p:cNvSpPr/>
          <p:nvPr/>
        </p:nvSpPr>
        <p:spPr>
          <a:xfrm>
            <a:off x="6172200" y="4572000"/>
            <a:ext cx="25527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no" altLang="en-US" sz="1350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apper å installere</a:t>
            </a:r>
            <a:endParaRPr lang="no" sz="1350" dirty="0"/>
          </a:p>
        </p:txBody>
      </p:sp>
      <p:sp>
        <p:nvSpPr>
          <p:cNvPr id="16" name="Shape 14"/>
          <p:cNvSpPr/>
          <p:nvPr/>
        </p:nvSpPr>
        <p:spPr>
          <a:xfrm>
            <a:off x="8953500" y="3619500"/>
            <a:ext cx="2552700" cy="1619250"/>
          </a:xfrm>
          <a:prstGeom prst="roundRect">
            <a:avLst>
              <a:gd name="adj" fmla="val 5979"/>
            </a:avLst>
          </a:prstGeom>
          <a:solidFill>
            <a:srgbClr val="FFFFFF"/>
          </a:solidFill>
          <a:ln/>
        </p:spPr>
      </p:sp>
      <p:sp>
        <p:nvSpPr>
          <p:cNvPr id="17" name="Text 15"/>
          <p:cNvSpPr/>
          <p:nvPr/>
        </p:nvSpPr>
        <p:spPr>
          <a:xfrm>
            <a:off x="8953500" y="3857625"/>
            <a:ext cx="25527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no" altLang="en-US" sz="3300" b="1" dirty="0">
                <a:solidFill>
                  <a:srgbClr val="0E5E6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Ubegrenset</a:t>
            </a:r>
            <a:endParaRPr lang="no" sz="3300" dirty="0"/>
          </a:p>
        </p:txBody>
      </p:sp>
      <p:sp>
        <p:nvSpPr>
          <p:cNvPr id="18" name="Text 16"/>
          <p:cNvSpPr/>
          <p:nvPr/>
        </p:nvSpPr>
        <p:spPr>
          <a:xfrm>
            <a:off x="8953500" y="4572000"/>
            <a:ext cx="25527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no" altLang="en-US" sz="1350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antall tilhørere</a:t>
            </a:r>
            <a:endParaRPr lang="no" sz="1350" dirty="0"/>
          </a:p>
        </p:txBody>
      </p:sp>
      <p:sp>
        <p:nvSpPr>
          <p:cNvPr id="19" name="Text 17"/>
          <p:cNvSpPr/>
          <p:nvPr/>
        </p:nvSpPr>
        <p:spPr>
          <a:xfrm>
            <a:off x="609600" y="6477000"/>
            <a:ext cx="5715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E73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livekhutbah.com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10477500" y="6477000"/>
            <a:ext cx="11049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E73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3EC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419100"/>
            <a:ext cx="9525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no" altLang="en-US" sz="1130" b="1" spc="100" kern="0" dirty="0">
                <a:solidFill>
                  <a:srgbClr val="0E5E6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SLIK FUNGERER DET</a:t>
            </a:r>
            <a:endParaRPr lang="no" sz="1130" dirty="0"/>
          </a:p>
        </p:txBody>
      </p:sp>
      <p:sp>
        <p:nvSpPr>
          <p:cNvPr id="4" name="Text 2"/>
          <p:cNvSpPr/>
          <p:nvPr/>
        </p:nvSpPr>
        <p:spPr>
          <a:xfrm>
            <a:off x="609600" y="704850"/>
            <a:ext cx="10953750" cy="1047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no" altLang="en-US" sz="2850" b="1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Slik når ordene alle i salen</a:t>
            </a:r>
            <a:endParaRPr lang="no" sz="2850" dirty="0"/>
          </a:p>
        </p:txBody>
      </p:sp>
      <p:sp>
        <p:nvSpPr>
          <p:cNvPr id="5" name="Shape 3"/>
          <p:cNvSpPr/>
          <p:nvPr/>
        </p:nvSpPr>
        <p:spPr>
          <a:xfrm>
            <a:off x="609600" y="1790700"/>
            <a:ext cx="685800" cy="47625"/>
          </a:xfrm>
          <a:prstGeom prst="roundRect">
            <a:avLst>
              <a:gd name="adj" fmla="val 960000"/>
            </a:avLst>
          </a:prstGeom>
          <a:solidFill>
            <a:srgbClr val="E07A3F"/>
          </a:solidFill>
          <a:ln/>
        </p:spPr>
      </p:sp>
      <p:sp>
        <p:nvSpPr>
          <p:cNvPr id="6" name="Shape 4"/>
          <p:cNvSpPr/>
          <p:nvPr/>
        </p:nvSpPr>
        <p:spPr>
          <a:xfrm>
            <a:off x="609600" y="2038350"/>
            <a:ext cx="3505200" cy="4248150"/>
          </a:xfrm>
          <a:prstGeom prst="roundRect">
            <a:avLst>
              <a:gd name="adj" fmla="val 1418"/>
            </a:avLst>
          </a:prstGeom>
          <a:solidFill>
            <a:srgbClr val="FFFFFF"/>
          </a:solidFill>
          <a:ln/>
        </p:spPr>
      </p:sp>
      <p:pic>
        <p:nvPicPr>
          <p:cNvPr id="7" name="Image 0" descr="/var/folders/1z/crfbntg115l2c0hhbc4fqsmr0000gn/T/deck-8LjTLg/step-no-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" y="2038350"/>
            <a:ext cx="3505200" cy="28575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838200" y="5029200"/>
            <a:ext cx="304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no" altLang="en-US" sz="1350" b="1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Trykk på Start direkte</a:t>
            </a:r>
            <a:endParaRPr lang="no" sz="1350" dirty="0"/>
          </a:p>
        </p:txBody>
      </p:sp>
      <p:sp>
        <p:nvSpPr>
          <p:cNvPr id="9" name="Text 6"/>
          <p:cNvSpPr/>
          <p:nvPr/>
        </p:nvSpPr>
        <p:spPr>
          <a:xfrm>
            <a:off x="838200" y="5372100"/>
            <a:ext cx="30480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no" altLang="en-US" sz="1010" dirty="0">
                <a:solidFill>
                  <a:srgbClr val="5E73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Legg en mobil nær taleren, med en klipsmikrofon på, og trykk på Start direkte. Appen lytter og oversetter mens taleren snakker.</a:t>
            </a:r>
            <a:endParaRPr lang="no" sz="1010" dirty="0"/>
          </a:p>
        </p:txBody>
      </p:sp>
      <p:sp>
        <p:nvSpPr>
          <p:cNvPr id="10" name="Shape 7"/>
          <p:cNvSpPr/>
          <p:nvPr/>
        </p:nvSpPr>
        <p:spPr>
          <a:xfrm>
            <a:off x="4343400" y="2038350"/>
            <a:ext cx="3505200" cy="4248150"/>
          </a:xfrm>
          <a:prstGeom prst="roundRect">
            <a:avLst>
              <a:gd name="adj" fmla="val 1418"/>
            </a:avLst>
          </a:prstGeom>
          <a:solidFill>
            <a:srgbClr val="FFFFFF"/>
          </a:solidFill>
          <a:ln/>
        </p:spPr>
      </p:sp>
      <p:pic>
        <p:nvPicPr>
          <p:cNvPr id="11" name="Image 1" descr="/var/folders/1z/crfbntg115l2c0hhbc4fqsmr0000gn/T/deck-8LjTLg/step-no-2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2038350"/>
            <a:ext cx="3505200" cy="285750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572000" y="5029200"/>
            <a:ext cx="304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no" altLang="en-US" sz="1350" b="1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Folk skanner QR-koden din</a:t>
            </a:r>
            <a:endParaRPr lang="no" sz="1350" dirty="0"/>
          </a:p>
        </p:txBody>
      </p:sp>
      <p:sp>
        <p:nvSpPr>
          <p:cNvPr id="13" name="Text 9"/>
          <p:cNvSpPr/>
          <p:nvPr/>
        </p:nvSpPr>
        <p:spPr>
          <a:xfrm>
            <a:off x="4572000" y="5372100"/>
            <a:ext cx="30480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no" altLang="en-US" sz="1010" dirty="0">
                <a:solidFill>
                  <a:srgbClr val="5E73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Skriv ut roll-upen din eller vis den på en skjerm. Folk skanner den med kameraet: ingen app, ingen konto.</a:t>
            </a:r>
            <a:endParaRPr lang="no" sz="1010" dirty="0"/>
          </a:p>
        </p:txBody>
      </p:sp>
      <p:sp>
        <p:nvSpPr>
          <p:cNvPr id="14" name="Shape 10"/>
          <p:cNvSpPr/>
          <p:nvPr/>
        </p:nvSpPr>
        <p:spPr>
          <a:xfrm>
            <a:off x="8077200" y="2038350"/>
            <a:ext cx="3505200" cy="4248150"/>
          </a:xfrm>
          <a:prstGeom prst="roundRect">
            <a:avLst>
              <a:gd name="adj" fmla="val 1418"/>
            </a:avLst>
          </a:prstGeom>
          <a:solidFill>
            <a:srgbClr val="FFFFFF"/>
          </a:solidFill>
          <a:ln/>
        </p:spPr>
      </p:sp>
      <p:pic>
        <p:nvPicPr>
          <p:cNvPr id="15" name="Image 2" descr="/var/folders/1z/crfbntg115l2c0hhbc4fqsmr0000gn/T/deck-8LjTLg/step-no-3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7200" y="2038350"/>
            <a:ext cx="3505200" cy="285750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8305800" y="5029200"/>
            <a:ext cx="3048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no" altLang="en-US" sz="1350" b="1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De følger med på sitt språk</a:t>
            </a:r>
            <a:endParaRPr lang="no" sz="1350" dirty="0"/>
          </a:p>
        </p:txBody>
      </p:sp>
      <p:sp>
        <p:nvSpPr>
          <p:cNvPr id="17" name="Text 12"/>
          <p:cNvSpPr/>
          <p:nvPr/>
        </p:nvSpPr>
        <p:spPr>
          <a:xfrm>
            <a:off x="8305800" y="5372100"/>
            <a:ext cx="30480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no" altLang="en-US" sz="1010" dirty="0">
                <a:solidFill>
                  <a:srgbClr val="5E73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Hver enkelt velger sitt språk og leser med direkte. Du kan også vise det på en TV i salen.</a:t>
            </a:r>
            <a:endParaRPr lang="no" sz="1010" dirty="0"/>
          </a:p>
        </p:txBody>
      </p:sp>
      <p:sp>
        <p:nvSpPr>
          <p:cNvPr id="18" name="Text 13"/>
          <p:cNvSpPr/>
          <p:nvPr/>
        </p:nvSpPr>
        <p:spPr>
          <a:xfrm>
            <a:off x="609600" y="6477000"/>
            <a:ext cx="5715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E73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livekhutbah.com</a:t>
            </a:r>
            <a:endParaRPr lang="en-US" sz="1000" dirty="0"/>
          </a:p>
        </p:txBody>
      </p:sp>
      <p:sp>
        <p:nvSpPr>
          <p:cNvPr id="19" name="Text 14"/>
          <p:cNvSpPr/>
          <p:nvPr/>
        </p:nvSpPr>
        <p:spPr>
          <a:xfrm>
            <a:off x="10477500" y="6477000"/>
            <a:ext cx="11049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E73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3EC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419100"/>
            <a:ext cx="9525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no" altLang="en-US" sz="1130" b="1" spc="100" kern="0" dirty="0">
                <a:solidFill>
                  <a:srgbClr val="0E5E6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KORANVERS</a:t>
            </a:r>
            <a:endParaRPr lang="no" sz="1130" dirty="0"/>
          </a:p>
        </p:txBody>
      </p:sp>
      <p:sp>
        <p:nvSpPr>
          <p:cNvPr id="4" name="Text 2"/>
          <p:cNvSpPr/>
          <p:nvPr/>
        </p:nvSpPr>
        <p:spPr>
          <a:xfrm>
            <a:off x="609600" y="704850"/>
            <a:ext cx="10953750" cy="1047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no" altLang="en-US" sz="2850" b="1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Når taleren siterer Koranen, leser folk en godkjent oversettelse</a:t>
            </a:r>
            <a:endParaRPr lang="no" sz="2850" dirty="0"/>
          </a:p>
        </p:txBody>
      </p:sp>
      <p:sp>
        <p:nvSpPr>
          <p:cNvPr id="5" name="Shape 3"/>
          <p:cNvSpPr/>
          <p:nvPr/>
        </p:nvSpPr>
        <p:spPr>
          <a:xfrm>
            <a:off x="609600" y="1790700"/>
            <a:ext cx="685800" cy="47625"/>
          </a:xfrm>
          <a:prstGeom prst="roundRect">
            <a:avLst>
              <a:gd name="adj" fmla="val 960000"/>
            </a:avLst>
          </a:prstGeom>
          <a:solidFill>
            <a:srgbClr val="E07A3F"/>
          </a:solidFill>
          <a:ln/>
        </p:spPr>
      </p:sp>
      <p:sp>
        <p:nvSpPr>
          <p:cNvPr id="6" name="Text 4"/>
          <p:cNvSpPr/>
          <p:nvPr/>
        </p:nvSpPr>
        <p:spPr>
          <a:xfrm>
            <a:off x="609600" y="219075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no" altLang="en-US" sz="1580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LiveKhutbah kjenner igjen verset og viser den arabiske teksten, sura- og versnummer og en godkjent oversettelse av akkurat det som blir sitert (QuranEnc.com og Quran.com). Ikke en maskin som gjetter.</a:t>
            </a:r>
            <a:endParaRPr lang="no" sz="1580" dirty="0"/>
          </a:p>
        </p:txBody>
      </p:sp>
      <p:sp>
        <p:nvSpPr>
          <p:cNvPr id="7" name="Shape 5"/>
          <p:cNvSpPr/>
          <p:nvPr/>
        </p:nvSpPr>
        <p:spPr>
          <a:xfrm>
            <a:off x="6381750" y="2190750"/>
            <a:ext cx="5200650" cy="3619500"/>
          </a:xfrm>
          <a:prstGeom prst="roundRect">
            <a:avLst>
              <a:gd name="adj" fmla="val 1596"/>
            </a:avLst>
          </a:prstGeom>
          <a:solidFill>
            <a:srgbClr val="FFFFFF"/>
          </a:solidFill>
          <a:ln/>
        </p:spPr>
      </p:sp>
      <p:sp>
        <p:nvSpPr>
          <p:cNvPr id="8" name="Text 6"/>
          <p:cNvSpPr/>
          <p:nvPr/>
        </p:nvSpPr>
        <p:spPr>
          <a:xfrm>
            <a:off x="6667500" y="2495550"/>
            <a:ext cx="46291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no" altLang="en-US" sz="1130" b="1" dirty="0">
                <a:solidFill>
                  <a:srgbClr val="5E73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Koranen · Al-Baqarah 2:255</a:t>
            </a:r>
            <a:endParaRPr lang="no" sz="1130" dirty="0"/>
          </a:p>
        </p:txBody>
      </p:sp>
      <p:sp>
        <p:nvSpPr>
          <p:cNvPr id="9" name="Text 7"/>
          <p:cNvSpPr/>
          <p:nvPr/>
        </p:nvSpPr>
        <p:spPr>
          <a:xfrm>
            <a:off x="6667500" y="2952750"/>
            <a:ext cx="462915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no" altLang="en-US" sz="2550" dirty="0">
                <a:solidFill>
                  <a:srgbClr val="0E5E6F"/>
                </a:solidFill>
                <a:latin typeface="Traditional Arabic" pitchFamily="34" charset="0"/>
                <a:ea typeface="Traditional Arabic" pitchFamily="34" charset="-122"/>
                <a:cs typeface="Traditional Arabic" pitchFamily="34" charset="-120"/>
              </a:rPr>
              <a:t>ٱللَّهُ لَآ إِلَٰهَ إِلَّا هُوَ ٱلْحَىُّ ٱلْقَيُّومُ</a:t>
            </a:r>
            <a:endParaRPr lang="no" sz="2550" dirty="0"/>
          </a:p>
        </p:txBody>
      </p:sp>
      <p:sp>
        <p:nvSpPr>
          <p:cNvPr id="10" name="Text 8"/>
          <p:cNvSpPr/>
          <p:nvPr/>
        </p:nvSpPr>
        <p:spPr>
          <a:xfrm>
            <a:off x="6858000" y="4191000"/>
            <a:ext cx="424815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no" altLang="en-US" sz="1430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Gud! Det er ingen gud uten Ham, den Levende, den som Er.</a:t>
            </a:r>
            <a:endParaRPr lang="no" sz="1430" dirty="0"/>
          </a:p>
        </p:txBody>
      </p:sp>
      <p:sp>
        <p:nvSpPr>
          <p:cNvPr id="11" name="Shape 9"/>
          <p:cNvSpPr/>
          <p:nvPr/>
        </p:nvSpPr>
        <p:spPr>
          <a:xfrm>
            <a:off x="8934450" y="5448300"/>
            <a:ext cx="95250" cy="95250"/>
          </a:xfrm>
          <a:prstGeom prst="roundRect">
            <a:avLst>
              <a:gd name="adj" fmla="val 192000"/>
            </a:avLst>
          </a:prstGeom>
          <a:solidFill>
            <a:srgbClr val="E07A3F"/>
          </a:solidFill>
          <a:ln/>
        </p:spPr>
      </p:sp>
      <p:sp>
        <p:nvSpPr>
          <p:cNvPr id="12" name="Text 10"/>
          <p:cNvSpPr/>
          <p:nvPr/>
        </p:nvSpPr>
        <p:spPr>
          <a:xfrm>
            <a:off x="609600" y="6477000"/>
            <a:ext cx="5715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E73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livekhutbah.com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0477500" y="6477000"/>
            <a:ext cx="11049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E73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3EC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419100"/>
            <a:ext cx="9525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no" altLang="en-US" sz="1130" b="1" spc="100" kern="0" dirty="0">
                <a:solidFill>
                  <a:srgbClr val="0E5E6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TILGJENGELIGHET</a:t>
            </a:r>
            <a:endParaRPr lang="no" sz="1130" dirty="0"/>
          </a:p>
        </p:txBody>
      </p:sp>
      <p:sp>
        <p:nvSpPr>
          <p:cNvPr id="4" name="Text 2"/>
          <p:cNvSpPr/>
          <p:nvPr/>
        </p:nvSpPr>
        <p:spPr>
          <a:xfrm>
            <a:off x="609600" y="704850"/>
            <a:ext cx="10953750" cy="1047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no" altLang="en-US" sz="2850" b="1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Direkteteksting for døve og hørselshemmede</a:t>
            </a:r>
            <a:endParaRPr lang="no" sz="2850" dirty="0"/>
          </a:p>
        </p:txBody>
      </p:sp>
      <p:sp>
        <p:nvSpPr>
          <p:cNvPr id="5" name="Shape 3"/>
          <p:cNvSpPr/>
          <p:nvPr/>
        </p:nvSpPr>
        <p:spPr>
          <a:xfrm>
            <a:off x="609600" y="1790700"/>
            <a:ext cx="685800" cy="47625"/>
          </a:xfrm>
          <a:prstGeom prst="roundRect">
            <a:avLst>
              <a:gd name="adj" fmla="val 960000"/>
            </a:avLst>
          </a:prstGeom>
          <a:solidFill>
            <a:srgbClr val="E07A3F"/>
          </a:solidFill>
          <a:ln/>
        </p:spPr>
      </p:sp>
      <p:sp>
        <p:nvSpPr>
          <p:cNvPr id="6" name="Text 4"/>
          <p:cNvSpPr/>
          <p:nvPr/>
        </p:nvSpPr>
        <p:spPr>
          <a:xfrm>
            <a:off x="609600" y="2190750"/>
            <a:ext cx="400050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no" altLang="en-US" sz="1500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Hvert ord dukker opp på mobilen deres i det øyeblikket det blir sagt, på talerens eget språk eller oversatt. De kan gjøre teksten større, eller vise den i fullskjerm på en TV.</a:t>
            </a:r>
            <a:endParaRPr lang="no" sz="1500" dirty="0"/>
          </a:p>
        </p:txBody>
      </p:sp>
      <p:pic>
        <p:nvPicPr>
          <p:cNvPr id="7" name="Image 0" descr="/var/folders/1z/crfbntg115l2c0hhbc4fqsmr0000gn/T/deck-8LjTLg/captions-no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3000" y="2095500"/>
            <a:ext cx="6629400" cy="4200525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09600" y="6477000"/>
            <a:ext cx="5715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E73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livekhutbah.com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10477500" y="6477000"/>
            <a:ext cx="11049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E73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3EC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419100"/>
            <a:ext cx="9525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no" altLang="en-US" sz="1130" b="1" spc="100" kern="0" dirty="0">
                <a:solidFill>
                  <a:srgbClr val="0E5E6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HVEM DET ER FOR</a:t>
            </a:r>
            <a:endParaRPr lang="no" sz="1130" dirty="0"/>
          </a:p>
        </p:txBody>
      </p:sp>
      <p:sp>
        <p:nvSpPr>
          <p:cNvPr id="4" name="Text 2"/>
          <p:cNvSpPr/>
          <p:nvPr/>
        </p:nvSpPr>
        <p:spPr>
          <a:xfrm>
            <a:off x="609600" y="704850"/>
            <a:ext cx="10953750" cy="1047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no" altLang="en-US" sz="2850" b="1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alle samlinger der språket er en barriere</a:t>
            </a:r>
            <a:endParaRPr lang="no" sz="2850" dirty="0"/>
          </a:p>
        </p:txBody>
      </p:sp>
      <p:sp>
        <p:nvSpPr>
          <p:cNvPr id="5" name="Shape 3"/>
          <p:cNvSpPr/>
          <p:nvPr/>
        </p:nvSpPr>
        <p:spPr>
          <a:xfrm>
            <a:off x="609600" y="1790700"/>
            <a:ext cx="685800" cy="47625"/>
          </a:xfrm>
          <a:prstGeom prst="roundRect">
            <a:avLst>
              <a:gd name="adj" fmla="val 960000"/>
            </a:avLst>
          </a:prstGeom>
          <a:solidFill>
            <a:srgbClr val="E07A3F"/>
          </a:solidFill>
          <a:ln/>
        </p:spPr>
      </p:sp>
      <p:sp>
        <p:nvSpPr>
          <p:cNvPr id="6" name="Shape 4"/>
          <p:cNvSpPr/>
          <p:nvPr/>
        </p:nvSpPr>
        <p:spPr>
          <a:xfrm>
            <a:off x="609600" y="2190750"/>
            <a:ext cx="3505200" cy="1676400"/>
          </a:xfrm>
          <a:prstGeom prst="roundRect">
            <a:avLst>
              <a:gd name="adj" fmla="val 5579"/>
            </a:avLst>
          </a:prstGeom>
          <a:solidFill>
            <a:srgbClr val="FFFFFF"/>
          </a:solidFill>
          <a:ln/>
        </p:spPr>
      </p:sp>
      <p:sp>
        <p:nvSpPr>
          <p:cNvPr id="7" name="Shape 5"/>
          <p:cNvSpPr/>
          <p:nvPr/>
        </p:nvSpPr>
        <p:spPr>
          <a:xfrm>
            <a:off x="857250" y="2476500"/>
            <a:ext cx="114300" cy="114300"/>
          </a:xfrm>
          <a:prstGeom prst="roundRect">
            <a:avLst>
              <a:gd name="adj" fmla="val 400000"/>
            </a:avLst>
          </a:prstGeom>
          <a:solidFill>
            <a:srgbClr val="E07A3F"/>
          </a:solidFill>
          <a:ln/>
        </p:spPr>
      </p:sp>
      <p:sp>
        <p:nvSpPr>
          <p:cNvPr id="8" name="Text 6"/>
          <p:cNvSpPr/>
          <p:nvPr/>
        </p:nvSpPr>
        <p:spPr>
          <a:xfrm>
            <a:off x="1085850" y="2381250"/>
            <a:ext cx="2857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no" altLang="en-US" sz="1500" b="1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Moskeer</a:t>
            </a:r>
            <a:endParaRPr lang="no" sz="1500" dirty="0"/>
          </a:p>
        </p:txBody>
      </p:sp>
      <p:sp>
        <p:nvSpPr>
          <p:cNvPr id="9" name="Text 7"/>
          <p:cNvSpPr/>
          <p:nvPr/>
        </p:nvSpPr>
        <p:spPr>
          <a:xfrm>
            <a:off x="857250" y="2819400"/>
            <a:ext cx="30099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no" altLang="en-US" sz="1200" dirty="0">
                <a:solidFill>
                  <a:srgbClr val="5E73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Fredagskhutbaen, undervisning, foredrag i ramadan.</a:t>
            </a:r>
            <a:endParaRPr lang="no" sz="1200" dirty="0"/>
          </a:p>
        </p:txBody>
      </p:sp>
      <p:sp>
        <p:nvSpPr>
          <p:cNvPr id="10" name="Shape 8"/>
          <p:cNvSpPr/>
          <p:nvPr/>
        </p:nvSpPr>
        <p:spPr>
          <a:xfrm>
            <a:off x="4343400" y="2190750"/>
            <a:ext cx="3505200" cy="1676400"/>
          </a:xfrm>
          <a:prstGeom prst="roundRect">
            <a:avLst>
              <a:gd name="adj" fmla="val 5579"/>
            </a:avLst>
          </a:prstGeom>
          <a:solidFill>
            <a:srgbClr val="FFFFFF"/>
          </a:solidFill>
          <a:ln/>
        </p:spPr>
      </p:sp>
      <p:sp>
        <p:nvSpPr>
          <p:cNvPr id="11" name="Shape 9"/>
          <p:cNvSpPr/>
          <p:nvPr/>
        </p:nvSpPr>
        <p:spPr>
          <a:xfrm>
            <a:off x="4591050" y="2476500"/>
            <a:ext cx="114300" cy="114300"/>
          </a:xfrm>
          <a:prstGeom prst="roundRect">
            <a:avLst>
              <a:gd name="adj" fmla="val 400000"/>
            </a:avLst>
          </a:prstGeom>
          <a:solidFill>
            <a:srgbClr val="0E5E6F"/>
          </a:solidFill>
          <a:ln/>
        </p:spPr>
      </p:sp>
      <p:sp>
        <p:nvSpPr>
          <p:cNvPr id="12" name="Text 10"/>
          <p:cNvSpPr/>
          <p:nvPr/>
        </p:nvSpPr>
        <p:spPr>
          <a:xfrm>
            <a:off x="4819650" y="2381250"/>
            <a:ext cx="2857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no" altLang="en-US" sz="1500" b="1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Skoler og koranskoler</a:t>
            </a:r>
            <a:endParaRPr lang="no" sz="1500" dirty="0"/>
          </a:p>
        </p:txBody>
      </p:sp>
      <p:sp>
        <p:nvSpPr>
          <p:cNvPr id="13" name="Text 11"/>
          <p:cNvSpPr/>
          <p:nvPr/>
        </p:nvSpPr>
        <p:spPr>
          <a:xfrm>
            <a:off x="4591050" y="2819400"/>
            <a:ext cx="30099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no" altLang="en-US" sz="1200" dirty="0">
                <a:solidFill>
                  <a:srgbClr val="5E73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Undervisning for elever som snakker andre språk.</a:t>
            </a:r>
            <a:endParaRPr lang="no" sz="1200" dirty="0"/>
          </a:p>
        </p:txBody>
      </p:sp>
      <p:sp>
        <p:nvSpPr>
          <p:cNvPr id="14" name="Shape 12"/>
          <p:cNvSpPr/>
          <p:nvPr/>
        </p:nvSpPr>
        <p:spPr>
          <a:xfrm>
            <a:off x="8077200" y="2190750"/>
            <a:ext cx="3505200" cy="1676400"/>
          </a:xfrm>
          <a:prstGeom prst="roundRect">
            <a:avLst>
              <a:gd name="adj" fmla="val 5579"/>
            </a:avLst>
          </a:prstGeom>
          <a:solidFill>
            <a:srgbClr val="FFFFFF"/>
          </a:solidFill>
          <a:ln/>
        </p:spPr>
      </p:sp>
      <p:sp>
        <p:nvSpPr>
          <p:cNvPr id="15" name="Shape 13"/>
          <p:cNvSpPr/>
          <p:nvPr/>
        </p:nvSpPr>
        <p:spPr>
          <a:xfrm>
            <a:off x="8324850" y="2476500"/>
            <a:ext cx="114300" cy="114300"/>
          </a:xfrm>
          <a:prstGeom prst="roundRect">
            <a:avLst>
              <a:gd name="adj" fmla="val 400000"/>
            </a:avLst>
          </a:prstGeom>
          <a:solidFill>
            <a:srgbClr val="E07A3F"/>
          </a:solidFill>
          <a:ln/>
        </p:spPr>
      </p:sp>
      <p:sp>
        <p:nvSpPr>
          <p:cNvPr id="16" name="Text 14"/>
          <p:cNvSpPr/>
          <p:nvPr/>
        </p:nvSpPr>
        <p:spPr>
          <a:xfrm>
            <a:off x="8553450" y="2381250"/>
            <a:ext cx="2857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no" altLang="en-US" sz="1500" b="1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Universiteter</a:t>
            </a:r>
            <a:endParaRPr lang="no" sz="1500" dirty="0"/>
          </a:p>
        </p:txBody>
      </p:sp>
      <p:sp>
        <p:nvSpPr>
          <p:cNvPr id="17" name="Text 15"/>
          <p:cNvSpPr/>
          <p:nvPr/>
        </p:nvSpPr>
        <p:spPr>
          <a:xfrm>
            <a:off x="8324850" y="2819400"/>
            <a:ext cx="30099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no" altLang="en-US" sz="1200" dirty="0">
                <a:solidFill>
                  <a:srgbClr val="5E73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Forelesninger, seminarer og konferanser.</a:t>
            </a:r>
            <a:endParaRPr lang="no" sz="1200" dirty="0"/>
          </a:p>
        </p:txBody>
      </p:sp>
      <p:sp>
        <p:nvSpPr>
          <p:cNvPr id="18" name="Shape 16"/>
          <p:cNvSpPr/>
          <p:nvPr/>
        </p:nvSpPr>
        <p:spPr>
          <a:xfrm>
            <a:off x="609600" y="4095750"/>
            <a:ext cx="3505200" cy="1676400"/>
          </a:xfrm>
          <a:prstGeom prst="roundRect">
            <a:avLst>
              <a:gd name="adj" fmla="val 5579"/>
            </a:avLst>
          </a:prstGeom>
          <a:solidFill>
            <a:srgbClr val="FFFFFF"/>
          </a:solidFill>
          <a:ln/>
        </p:spPr>
      </p:sp>
      <p:sp>
        <p:nvSpPr>
          <p:cNvPr id="19" name="Shape 17"/>
          <p:cNvSpPr/>
          <p:nvPr/>
        </p:nvSpPr>
        <p:spPr>
          <a:xfrm>
            <a:off x="857250" y="4381500"/>
            <a:ext cx="114300" cy="114300"/>
          </a:xfrm>
          <a:prstGeom prst="roundRect">
            <a:avLst>
              <a:gd name="adj" fmla="val 400000"/>
            </a:avLst>
          </a:prstGeom>
          <a:solidFill>
            <a:srgbClr val="0E5E6F"/>
          </a:solidFill>
          <a:ln/>
        </p:spPr>
      </p:sp>
      <p:sp>
        <p:nvSpPr>
          <p:cNvPr id="20" name="Text 18"/>
          <p:cNvSpPr/>
          <p:nvPr/>
        </p:nvSpPr>
        <p:spPr>
          <a:xfrm>
            <a:off x="1085850" y="4286250"/>
            <a:ext cx="2857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no" altLang="en-US" sz="1500" b="1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Foreninger og arrangementer</a:t>
            </a:r>
            <a:endParaRPr lang="no" sz="1500" dirty="0"/>
          </a:p>
        </p:txBody>
      </p:sp>
      <p:sp>
        <p:nvSpPr>
          <p:cNvPr id="21" name="Text 19"/>
          <p:cNvSpPr/>
          <p:nvPr/>
        </p:nvSpPr>
        <p:spPr>
          <a:xfrm>
            <a:off x="857250" y="4724400"/>
            <a:ext cx="30099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no" altLang="en-US" sz="1200" dirty="0">
                <a:solidFill>
                  <a:srgbClr val="5E73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Møter, konferanser og arrangementer i miljøet.</a:t>
            </a:r>
            <a:endParaRPr lang="no" sz="1200" dirty="0"/>
          </a:p>
        </p:txBody>
      </p:sp>
      <p:sp>
        <p:nvSpPr>
          <p:cNvPr id="22" name="Shape 20"/>
          <p:cNvSpPr/>
          <p:nvPr/>
        </p:nvSpPr>
        <p:spPr>
          <a:xfrm>
            <a:off x="4343400" y="4095750"/>
            <a:ext cx="3505200" cy="1676400"/>
          </a:xfrm>
          <a:prstGeom prst="roundRect">
            <a:avLst>
              <a:gd name="adj" fmla="val 5579"/>
            </a:avLst>
          </a:prstGeom>
          <a:solidFill>
            <a:srgbClr val="FFFFFF"/>
          </a:solidFill>
          <a:ln/>
        </p:spPr>
      </p:sp>
      <p:sp>
        <p:nvSpPr>
          <p:cNvPr id="23" name="Shape 21"/>
          <p:cNvSpPr/>
          <p:nvPr/>
        </p:nvSpPr>
        <p:spPr>
          <a:xfrm>
            <a:off x="4591050" y="4381500"/>
            <a:ext cx="114300" cy="114300"/>
          </a:xfrm>
          <a:prstGeom prst="roundRect">
            <a:avLst>
              <a:gd name="adj" fmla="val 400000"/>
            </a:avLst>
          </a:prstGeom>
          <a:solidFill>
            <a:srgbClr val="E07A3F"/>
          </a:solidFill>
          <a:ln/>
        </p:spPr>
      </p:sp>
      <p:sp>
        <p:nvSpPr>
          <p:cNvPr id="24" name="Text 22"/>
          <p:cNvSpPr/>
          <p:nvPr/>
        </p:nvSpPr>
        <p:spPr>
          <a:xfrm>
            <a:off x="4819650" y="4286250"/>
            <a:ext cx="2857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no" altLang="en-US" sz="1500" b="1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Konvertitter og besøkende</a:t>
            </a:r>
            <a:endParaRPr lang="no" sz="1500" dirty="0"/>
          </a:p>
        </p:txBody>
      </p:sp>
      <p:sp>
        <p:nvSpPr>
          <p:cNvPr id="25" name="Text 23"/>
          <p:cNvSpPr/>
          <p:nvPr/>
        </p:nvSpPr>
        <p:spPr>
          <a:xfrm>
            <a:off x="4591050" y="4724400"/>
            <a:ext cx="30099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no" altLang="en-US" sz="1200" dirty="0">
                <a:solidFill>
                  <a:srgbClr val="5E73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Alle som ikke helt forstår språket som snakkes.</a:t>
            </a:r>
            <a:endParaRPr lang="no" sz="1200" dirty="0"/>
          </a:p>
        </p:txBody>
      </p:sp>
      <p:sp>
        <p:nvSpPr>
          <p:cNvPr id="26" name="Shape 24"/>
          <p:cNvSpPr/>
          <p:nvPr/>
        </p:nvSpPr>
        <p:spPr>
          <a:xfrm>
            <a:off x="8077200" y="4095750"/>
            <a:ext cx="3505200" cy="1676400"/>
          </a:xfrm>
          <a:prstGeom prst="roundRect">
            <a:avLst>
              <a:gd name="adj" fmla="val 5579"/>
            </a:avLst>
          </a:prstGeom>
          <a:solidFill>
            <a:srgbClr val="FFFFFF"/>
          </a:solidFill>
          <a:ln/>
        </p:spPr>
      </p:sp>
      <p:sp>
        <p:nvSpPr>
          <p:cNvPr id="27" name="Shape 25"/>
          <p:cNvSpPr/>
          <p:nvPr/>
        </p:nvSpPr>
        <p:spPr>
          <a:xfrm>
            <a:off x="8324850" y="4381500"/>
            <a:ext cx="114300" cy="114300"/>
          </a:xfrm>
          <a:prstGeom prst="roundRect">
            <a:avLst>
              <a:gd name="adj" fmla="val 400000"/>
            </a:avLst>
          </a:prstGeom>
          <a:solidFill>
            <a:srgbClr val="0E5E6F"/>
          </a:solidFill>
          <a:ln/>
        </p:spPr>
      </p:sp>
      <p:sp>
        <p:nvSpPr>
          <p:cNvPr id="28" name="Text 26"/>
          <p:cNvSpPr/>
          <p:nvPr/>
        </p:nvSpPr>
        <p:spPr>
          <a:xfrm>
            <a:off x="8553450" y="4286250"/>
            <a:ext cx="2857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no" altLang="en-US" sz="1500" b="1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Døve og hørselshemmede</a:t>
            </a:r>
            <a:endParaRPr lang="no" sz="1500" dirty="0"/>
          </a:p>
        </p:txBody>
      </p:sp>
      <p:sp>
        <p:nvSpPr>
          <p:cNvPr id="29" name="Text 27"/>
          <p:cNvSpPr/>
          <p:nvPr/>
        </p:nvSpPr>
        <p:spPr>
          <a:xfrm>
            <a:off x="8324850" y="4724400"/>
            <a:ext cx="30099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no" altLang="en-US" sz="1200" dirty="0">
                <a:solidFill>
                  <a:srgbClr val="5E73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Direkteteksting på talerens eget språk.</a:t>
            </a:r>
            <a:endParaRPr lang="no" sz="1200" dirty="0"/>
          </a:p>
        </p:txBody>
      </p:sp>
      <p:sp>
        <p:nvSpPr>
          <p:cNvPr id="30" name="Text 28"/>
          <p:cNvSpPr/>
          <p:nvPr/>
        </p:nvSpPr>
        <p:spPr>
          <a:xfrm>
            <a:off x="609600" y="6477000"/>
            <a:ext cx="5715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E73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livekhutbah.com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10477500" y="6477000"/>
            <a:ext cx="11049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E73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3EC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419100"/>
            <a:ext cx="9525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no" altLang="en-US" sz="1130" b="1" spc="100" kern="0" dirty="0">
                <a:solidFill>
                  <a:srgbClr val="0E5E6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 DU TRENGER</a:t>
            </a:r>
            <a:endParaRPr lang="no" sz="1130" dirty="0"/>
          </a:p>
        </p:txBody>
      </p:sp>
      <p:sp>
        <p:nvSpPr>
          <p:cNvPr id="4" name="Text 2"/>
          <p:cNvSpPr/>
          <p:nvPr/>
        </p:nvSpPr>
        <p:spPr>
          <a:xfrm>
            <a:off x="609600" y="704850"/>
            <a:ext cx="10953750" cy="1047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no" altLang="en-US" sz="2850" b="1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 mobil, en liten mikrofon og QR-koden din</a:t>
            </a:r>
            <a:endParaRPr lang="no" sz="2850" dirty="0"/>
          </a:p>
        </p:txBody>
      </p:sp>
      <p:sp>
        <p:nvSpPr>
          <p:cNvPr id="5" name="Shape 3"/>
          <p:cNvSpPr/>
          <p:nvPr/>
        </p:nvSpPr>
        <p:spPr>
          <a:xfrm>
            <a:off x="609600" y="1790700"/>
            <a:ext cx="685800" cy="47625"/>
          </a:xfrm>
          <a:prstGeom prst="roundRect">
            <a:avLst>
              <a:gd name="adj" fmla="val 960000"/>
            </a:avLst>
          </a:prstGeom>
          <a:solidFill>
            <a:srgbClr val="E07A3F"/>
          </a:solidFill>
          <a:ln/>
        </p:spPr>
      </p:sp>
      <p:sp>
        <p:nvSpPr>
          <p:cNvPr id="6" name="Shape 4"/>
          <p:cNvSpPr/>
          <p:nvPr/>
        </p:nvSpPr>
        <p:spPr>
          <a:xfrm>
            <a:off x="609600" y="2266950"/>
            <a:ext cx="323850" cy="323850"/>
          </a:xfrm>
          <a:prstGeom prst="roundRect">
            <a:avLst>
              <a:gd name="adj" fmla="val 141176"/>
            </a:avLst>
          </a:prstGeom>
          <a:solidFill>
            <a:srgbClr val="0E5E6F"/>
          </a:solidFill>
          <a:ln/>
        </p:spPr>
      </p:sp>
      <p:sp>
        <p:nvSpPr>
          <p:cNvPr id="7" name="Text 5"/>
          <p:cNvSpPr/>
          <p:nvPr/>
        </p:nvSpPr>
        <p:spPr>
          <a:xfrm>
            <a:off x="609600" y="2266950"/>
            <a:ext cx="3238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no" alt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no" sz="1200" dirty="0"/>
          </a:p>
        </p:txBody>
      </p:sp>
      <p:sp>
        <p:nvSpPr>
          <p:cNvPr id="8" name="Text 6"/>
          <p:cNvSpPr/>
          <p:nvPr/>
        </p:nvSpPr>
        <p:spPr>
          <a:xfrm>
            <a:off x="1123950" y="2209800"/>
            <a:ext cx="57150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no" altLang="en-US" sz="1350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 mobil eller et nettbrett nær taleren, med internett.</a:t>
            </a:r>
            <a:endParaRPr lang="no" sz="1350" dirty="0"/>
          </a:p>
        </p:txBody>
      </p:sp>
      <p:sp>
        <p:nvSpPr>
          <p:cNvPr id="9" name="Shape 7"/>
          <p:cNvSpPr/>
          <p:nvPr/>
        </p:nvSpPr>
        <p:spPr>
          <a:xfrm>
            <a:off x="609600" y="3181350"/>
            <a:ext cx="323850" cy="323850"/>
          </a:xfrm>
          <a:prstGeom prst="roundRect">
            <a:avLst>
              <a:gd name="adj" fmla="val 141176"/>
            </a:avLst>
          </a:prstGeom>
          <a:solidFill>
            <a:srgbClr val="0E5E6F"/>
          </a:solidFill>
          <a:ln/>
        </p:spPr>
      </p:sp>
      <p:sp>
        <p:nvSpPr>
          <p:cNvPr id="10" name="Text 8"/>
          <p:cNvSpPr/>
          <p:nvPr/>
        </p:nvSpPr>
        <p:spPr>
          <a:xfrm>
            <a:off x="609600" y="3181350"/>
            <a:ext cx="3238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no" alt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no" sz="1200" dirty="0"/>
          </a:p>
        </p:txBody>
      </p:sp>
      <p:sp>
        <p:nvSpPr>
          <p:cNvPr id="11" name="Text 9"/>
          <p:cNvSpPr/>
          <p:nvPr/>
        </p:nvSpPr>
        <p:spPr>
          <a:xfrm>
            <a:off x="1123950" y="3124200"/>
            <a:ext cx="57150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no" altLang="en-US" sz="1350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 trådløs klipsmikrofon til taleren. Mottakeren kobles til mobilen, så lydanlegget deres kan stå som det er.</a:t>
            </a:r>
            <a:endParaRPr lang="no" sz="1350" dirty="0"/>
          </a:p>
        </p:txBody>
      </p:sp>
      <p:sp>
        <p:nvSpPr>
          <p:cNvPr id="12" name="Shape 10"/>
          <p:cNvSpPr/>
          <p:nvPr/>
        </p:nvSpPr>
        <p:spPr>
          <a:xfrm>
            <a:off x="609600" y="4095750"/>
            <a:ext cx="323850" cy="323850"/>
          </a:xfrm>
          <a:prstGeom prst="roundRect">
            <a:avLst>
              <a:gd name="adj" fmla="val 141176"/>
            </a:avLst>
          </a:prstGeom>
          <a:solidFill>
            <a:srgbClr val="0E5E6F"/>
          </a:solidFill>
          <a:ln/>
        </p:spPr>
      </p:sp>
      <p:sp>
        <p:nvSpPr>
          <p:cNvPr id="13" name="Text 11"/>
          <p:cNvSpPr/>
          <p:nvPr/>
        </p:nvSpPr>
        <p:spPr>
          <a:xfrm>
            <a:off x="609600" y="4095750"/>
            <a:ext cx="3238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no" alt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no" sz="1200" dirty="0"/>
          </a:p>
        </p:txBody>
      </p:sp>
      <p:sp>
        <p:nvSpPr>
          <p:cNvPr id="14" name="Text 12"/>
          <p:cNvSpPr/>
          <p:nvPr/>
        </p:nvSpPr>
        <p:spPr>
          <a:xfrm>
            <a:off x="1123950" y="4038600"/>
            <a:ext cx="57150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no" altLang="en-US" sz="1350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QR-koden din: skriv ut den ferdige roll-upen eller vis den på en skjerm. Begge ligger i appen.</a:t>
            </a:r>
            <a:endParaRPr lang="no" sz="1350" dirty="0"/>
          </a:p>
        </p:txBody>
      </p:sp>
      <p:sp>
        <p:nvSpPr>
          <p:cNvPr id="15" name="Shape 13"/>
          <p:cNvSpPr/>
          <p:nvPr/>
        </p:nvSpPr>
        <p:spPr>
          <a:xfrm>
            <a:off x="609600" y="5010150"/>
            <a:ext cx="323850" cy="323850"/>
          </a:xfrm>
          <a:prstGeom prst="roundRect">
            <a:avLst>
              <a:gd name="adj" fmla="val 141176"/>
            </a:avLst>
          </a:prstGeom>
          <a:solidFill>
            <a:srgbClr val="0E5E6F"/>
          </a:solidFill>
          <a:ln/>
        </p:spPr>
      </p:sp>
      <p:sp>
        <p:nvSpPr>
          <p:cNvPr id="16" name="Text 14"/>
          <p:cNvSpPr/>
          <p:nvPr/>
        </p:nvSpPr>
        <p:spPr>
          <a:xfrm>
            <a:off x="609600" y="5010150"/>
            <a:ext cx="3238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no" alt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no" sz="1200" dirty="0"/>
          </a:p>
        </p:txBody>
      </p:sp>
      <p:sp>
        <p:nvSpPr>
          <p:cNvPr id="17" name="Text 15"/>
          <p:cNvSpPr/>
          <p:nvPr/>
        </p:nvSpPr>
        <p:spPr>
          <a:xfrm>
            <a:off x="1123950" y="4953000"/>
            <a:ext cx="57150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no" altLang="en-US" sz="1350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Valgfritt: en TV eller skjerm i salen til oversettelsen.</a:t>
            </a:r>
            <a:endParaRPr lang="no" sz="1350" dirty="0"/>
          </a:p>
        </p:txBody>
      </p:sp>
      <p:sp>
        <p:nvSpPr>
          <p:cNvPr id="18" name="Text 16"/>
          <p:cNvSpPr/>
          <p:nvPr/>
        </p:nvSpPr>
        <p:spPr>
          <a:xfrm>
            <a:off x="1123950" y="5981700"/>
            <a:ext cx="5715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no" altLang="en-US" sz="1280" b="1" dirty="0">
                <a:solidFill>
                  <a:srgbClr val="0E5E6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 som leser med, trenger ikke å installere noe.</a:t>
            </a:r>
            <a:endParaRPr lang="no" sz="1280" dirty="0"/>
          </a:p>
        </p:txBody>
      </p:sp>
      <p:pic>
        <p:nvPicPr>
          <p:cNvPr id="19" name="Image 0" descr="/var/folders/1z/crfbntg115l2c0hhbc4fqsmr0000gn/T/deck-8LjTLg/imam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01075" y="1866900"/>
            <a:ext cx="2981325" cy="4476750"/>
          </a:xfrm>
          <a:prstGeom prst="rect">
            <a:avLst/>
          </a:prstGeom>
        </p:spPr>
      </p:pic>
      <p:sp>
        <p:nvSpPr>
          <p:cNvPr id="20" name="Text 17"/>
          <p:cNvSpPr/>
          <p:nvPr/>
        </p:nvSpPr>
        <p:spPr>
          <a:xfrm>
            <a:off x="609600" y="6477000"/>
            <a:ext cx="5715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E73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livekhutbah.com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10477500" y="6477000"/>
            <a:ext cx="11049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E73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3EC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419100"/>
            <a:ext cx="9525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no" altLang="en-US" sz="1130" b="1" spc="100" kern="0" dirty="0">
                <a:solidFill>
                  <a:srgbClr val="0E5E6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PRISER</a:t>
            </a:r>
            <a:endParaRPr lang="no" sz="1130" dirty="0"/>
          </a:p>
        </p:txBody>
      </p:sp>
      <p:sp>
        <p:nvSpPr>
          <p:cNvPr id="4" name="Text 2"/>
          <p:cNvSpPr/>
          <p:nvPr/>
        </p:nvSpPr>
        <p:spPr>
          <a:xfrm>
            <a:off x="609600" y="704850"/>
            <a:ext cx="10953750" cy="1047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no" altLang="en-US" sz="2850" b="1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 khutba på 20 minutter koster rundt 4 $</a:t>
            </a:r>
            <a:endParaRPr lang="no" sz="2850" dirty="0"/>
          </a:p>
        </p:txBody>
      </p:sp>
      <p:sp>
        <p:nvSpPr>
          <p:cNvPr id="5" name="Shape 3"/>
          <p:cNvSpPr/>
          <p:nvPr/>
        </p:nvSpPr>
        <p:spPr>
          <a:xfrm>
            <a:off x="609600" y="1790700"/>
            <a:ext cx="685800" cy="47625"/>
          </a:xfrm>
          <a:prstGeom prst="roundRect">
            <a:avLst>
              <a:gd name="adj" fmla="val 960000"/>
            </a:avLst>
          </a:prstGeom>
          <a:solidFill>
            <a:srgbClr val="E07A3F"/>
          </a:solidFill>
          <a:ln/>
        </p:spPr>
      </p:sp>
      <p:sp>
        <p:nvSpPr>
          <p:cNvPr id="6" name="Shape 4"/>
          <p:cNvSpPr/>
          <p:nvPr/>
        </p:nvSpPr>
        <p:spPr>
          <a:xfrm>
            <a:off x="609600" y="2190750"/>
            <a:ext cx="3619500" cy="2857500"/>
          </a:xfrm>
          <a:prstGeom prst="roundRect">
            <a:avLst>
              <a:gd name="adj" fmla="val 192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838200" y="2381250"/>
            <a:ext cx="32385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no" altLang="en-US" sz="2250" b="1" dirty="0">
                <a:solidFill>
                  <a:srgbClr val="0E5E6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0,20 $ per minutt</a:t>
            </a:r>
            <a:endParaRPr lang="no" sz="2250" dirty="0"/>
          </a:p>
        </p:txBody>
      </p:sp>
      <p:sp>
        <p:nvSpPr>
          <p:cNvPr id="8" name="Text 6"/>
          <p:cNvSpPr/>
          <p:nvPr/>
        </p:nvSpPr>
        <p:spPr>
          <a:xfrm>
            <a:off x="838200" y="3143250"/>
            <a:ext cx="20955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no" altLang="en-US" sz="1350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språk</a:t>
            </a:r>
            <a:endParaRPr lang="no" sz="1350" dirty="0"/>
          </a:p>
        </p:txBody>
      </p:sp>
      <p:sp>
        <p:nvSpPr>
          <p:cNvPr id="9" name="Text 7"/>
          <p:cNvSpPr/>
          <p:nvPr/>
        </p:nvSpPr>
        <p:spPr>
          <a:xfrm>
            <a:off x="2857500" y="3143250"/>
            <a:ext cx="1143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no" altLang="en-US" sz="1350" b="1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0,20 $</a:t>
            </a:r>
            <a:endParaRPr lang="no" sz="1350" dirty="0"/>
          </a:p>
        </p:txBody>
      </p:sp>
      <p:sp>
        <p:nvSpPr>
          <p:cNvPr id="10" name="Text 8"/>
          <p:cNvSpPr/>
          <p:nvPr/>
        </p:nvSpPr>
        <p:spPr>
          <a:xfrm>
            <a:off x="838200" y="3600450"/>
            <a:ext cx="20955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no" altLang="en-US" sz="1350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språk</a:t>
            </a:r>
            <a:endParaRPr lang="no" sz="1350" dirty="0"/>
          </a:p>
        </p:txBody>
      </p:sp>
      <p:sp>
        <p:nvSpPr>
          <p:cNvPr id="11" name="Text 9"/>
          <p:cNvSpPr/>
          <p:nvPr/>
        </p:nvSpPr>
        <p:spPr>
          <a:xfrm>
            <a:off x="2857500" y="3600450"/>
            <a:ext cx="1143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no" altLang="en-US" sz="1350" b="1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0,30 $</a:t>
            </a:r>
            <a:endParaRPr lang="no" sz="1350" dirty="0"/>
          </a:p>
        </p:txBody>
      </p:sp>
      <p:sp>
        <p:nvSpPr>
          <p:cNvPr id="12" name="Text 10"/>
          <p:cNvSpPr/>
          <p:nvPr/>
        </p:nvSpPr>
        <p:spPr>
          <a:xfrm>
            <a:off x="838200" y="4057650"/>
            <a:ext cx="20955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no" altLang="en-US" sz="1350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språk</a:t>
            </a:r>
            <a:endParaRPr lang="no" sz="1350" dirty="0"/>
          </a:p>
        </p:txBody>
      </p:sp>
      <p:sp>
        <p:nvSpPr>
          <p:cNvPr id="13" name="Text 11"/>
          <p:cNvSpPr/>
          <p:nvPr/>
        </p:nvSpPr>
        <p:spPr>
          <a:xfrm>
            <a:off x="2857500" y="4057650"/>
            <a:ext cx="1143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no" altLang="en-US" sz="1350" b="1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0,38 $</a:t>
            </a:r>
            <a:endParaRPr lang="no" sz="1350" dirty="0"/>
          </a:p>
        </p:txBody>
      </p:sp>
      <p:sp>
        <p:nvSpPr>
          <p:cNvPr id="14" name="Shape 12"/>
          <p:cNvSpPr/>
          <p:nvPr/>
        </p:nvSpPr>
        <p:spPr>
          <a:xfrm>
            <a:off x="4572000" y="2190750"/>
            <a:ext cx="2247900" cy="2857500"/>
          </a:xfrm>
          <a:prstGeom prst="roundRect">
            <a:avLst>
              <a:gd name="adj" fmla="val 3103"/>
            </a:avLst>
          </a:prstGeom>
          <a:solidFill>
            <a:srgbClr val="FFFFFF"/>
          </a:solidFill>
          <a:ln/>
        </p:spPr>
      </p:sp>
      <p:sp>
        <p:nvSpPr>
          <p:cNvPr id="15" name="Text 13"/>
          <p:cNvSpPr/>
          <p:nvPr/>
        </p:nvSpPr>
        <p:spPr>
          <a:xfrm>
            <a:off x="4762500" y="2419350"/>
            <a:ext cx="19050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no" altLang="en-US" sz="1580" b="1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Spark</a:t>
            </a:r>
            <a:endParaRPr lang="no" sz="1580" dirty="0"/>
          </a:p>
        </p:txBody>
      </p:sp>
      <p:sp>
        <p:nvSpPr>
          <p:cNvPr id="16" name="Text 14"/>
          <p:cNvSpPr/>
          <p:nvPr/>
        </p:nvSpPr>
        <p:spPr>
          <a:xfrm>
            <a:off x="4762500" y="2857500"/>
            <a:ext cx="19050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no" altLang="en-US" sz="1950" b="1" dirty="0">
                <a:solidFill>
                  <a:srgbClr val="0E5E6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15 $ / måned</a:t>
            </a:r>
            <a:endParaRPr lang="no" sz="1950" dirty="0"/>
          </a:p>
        </p:txBody>
      </p:sp>
      <p:sp>
        <p:nvSpPr>
          <p:cNvPr id="17" name="Text 15"/>
          <p:cNvSpPr/>
          <p:nvPr/>
        </p:nvSpPr>
        <p:spPr>
          <a:xfrm>
            <a:off x="4762500" y="3429000"/>
            <a:ext cx="19050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no" altLang="en-US" sz="1200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1 000 kreditter i måneden</a:t>
            </a:r>
            <a:endParaRPr lang="no" sz="1200" dirty="0"/>
          </a:p>
        </p:txBody>
      </p:sp>
      <p:sp>
        <p:nvSpPr>
          <p:cNvPr id="18" name="Text 16"/>
          <p:cNvSpPr/>
          <p:nvPr/>
        </p:nvSpPr>
        <p:spPr>
          <a:xfrm>
            <a:off x="4762500" y="4191000"/>
            <a:ext cx="1905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no" altLang="en-US" sz="1130" b="1" dirty="0">
                <a:solidFill>
                  <a:srgbClr val="0E5E6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Spar 25 %</a:t>
            </a:r>
            <a:endParaRPr lang="no" sz="1130" dirty="0"/>
          </a:p>
        </p:txBody>
      </p:sp>
      <p:sp>
        <p:nvSpPr>
          <p:cNvPr id="19" name="Shape 17"/>
          <p:cNvSpPr/>
          <p:nvPr/>
        </p:nvSpPr>
        <p:spPr>
          <a:xfrm>
            <a:off x="6972300" y="2190750"/>
            <a:ext cx="2247900" cy="2857500"/>
          </a:xfrm>
          <a:prstGeom prst="roundRect">
            <a:avLst>
              <a:gd name="adj" fmla="val 3103"/>
            </a:avLst>
          </a:prstGeom>
          <a:solidFill>
            <a:srgbClr val="FFFFFF"/>
          </a:solidFill>
          <a:ln w="25400">
            <a:solidFill>
              <a:srgbClr val="0E5E6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162800" y="2419350"/>
            <a:ext cx="19050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no" altLang="en-US" sz="1580" b="1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Lantern</a:t>
            </a:r>
            <a:endParaRPr lang="no" sz="1580" dirty="0"/>
          </a:p>
        </p:txBody>
      </p:sp>
      <p:sp>
        <p:nvSpPr>
          <p:cNvPr id="21" name="Text 19"/>
          <p:cNvSpPr/>
          <p:nvPr/>
        </p:nvSpPr>
        <p:spPr>
          <a:xfrm>
            <a:off x="7162800" y="2857500"/>
            <a:ext cx="19050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no" altLang="en-US" sz="1950" b="1" dirty="0">
                <a:solidFill>
                  <a:srgbClr val="0E5E6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39 $ / måned</a:t>
            </a:r>
            <a:endParaRPr lang="no" sz="1950" dirty="0"/>
          </a:p>
        </p:txBody>
      </p:sp>
      <p:sp>
        <p:nvSpPr>
          <p:cNvPr id="22" name="Text 20"/>
          <p:cNvSpPr/>
          <p:nvPr/>
        </p:nvSpPr>
        <p:spPr>
          <a:xfrm>
            <a:off x="7162800" y="3429000"/>
            <a:ext cx="19050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no" altLang="en-US" sz="1200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3 000 kreditter i måneden</a:t>
            </a:r>
            <a:endParaRPr lang="no" sz="1200" dirty="0"/>
          </a:p>
        </p:txBody>
      </p:sp>
      <p:sp>
        <p:nvSpPr>
          <p:cNvPr id="23" name="Text 21"/>
          <p:cNvSpPr/>
          <p:nvPr/>
        </p:nvSpPr>
        <p:spPr>
          <a:xfrm>
            <a:off x="7162800" y="4191000"/>
            <a:ext cx="1905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no" altLang="en-US" sz="1130" b="1" dirty="0">
                <a:solidFill>
                  <a:srgbClr val="0E5E6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Spar 35 %</a:t>
            </a:r>
            <a:endParaRPr lang="no" sz="1130" dirty="0"/>
          </a:p>
        </p:txBody>
      </p:sp>
      <p:sp>
        <p:nvSpPr>
          <p:cNvPr id="24" name="Shape 22"/>
          <p:cNvSpPr/>
          <p:nvPr/>
        </p:nvSpPr>
        <p:spPr>
          <a:xfrm>
            <a:off x="9372600" y="2190750"/>
            <a:ext cx="2247900" cy="2857500"/>
          </a:xfrm>
          <a:prstGeom prst="roundRect">
            <a:avLst>
              <a:gd name="adj" fmla="val 3103"/>
            </a:avLst>
          </a:prstGeom>
          <a:solidFill>
            <a:srgbClr val="FFFFFF"/>
          </a:solidFill>
          <a:ln/>
        </p:spPr>
      </p:sp>
      <p:sp>
        <p:nvSpPr>
          <p:cNvPr id="25" name="Text 23"/>
          <p:cNvSpPr/>
          <p:nvPr/>
        </p:nvSpPr>
        <p:spPr>
          <a:xfrm>
            <a:off x="9563100" y="2419350"/>
            <a:ext cx="19050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no" altLang="en-US" sz="1580" b="1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Lighthouse</a:t>
            </a:r>
            <a:endParaRPr lang="no" sz="1580" dirty="0"/>
          </a:p>
        </p:txBody>
      </p:sp>
      <p:sp>
        <p:nvSpPr>
          <p:cNvPr id="26" name="Text 24"/>
          <p:cNvSpPr/>
          <p:nvPr/>
        </p:nvSpPr>
        <p:spPr>
          <a:xfrm>
            <a:off x="9563100" y="2857500"/>
            <a:ext cx="19050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no" altLang="en-US" sz="1950" b="1" dirty="0">
                <a:solidFill>
                  <a:srgbClr val="0E5E6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99 $ / måned</a:t>
            </a:r>
            <a:endParaRPr lang="no" sz="1950" dirty="0"/>
          </a:p>
        </p:txBody>
      </p:sp>
      <p:sp>
        <p:nvSpPr>
          <p:cNvPr id="27" name="Text 25"/>
          <p:cNvSpPr/>
          <p:nvPr/>
        </p:nvSpPr>
        <p:spPr>
          <a:xfrm>
            <a:off x="9563100" y="3429000"/>
            <a:ext cx="19050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no" altLang="en-US" sz="1200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9 000 kreditter i måneden</a:t>
            </a:r>
            <a:endParaRPr lang="no" sz="1200" dirty="0"/>
          </a:p>
        </p:txBody>
      </p:sp>
      <p:sp>
        <p:nvSpPr>
          <p:cNvPr id="28" name="Text 26"/>
          <p:cNvSpPr/>
          <p:nvPr/>
        </p:nvSpPr>
        <p:spPr>
          <a:xfrm>
            <a:off x="9563100" y="4191000"/>
            <a:ext cx="1905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no" altLang="en-US" sz="1130" b="1" dirty="0">
                <a:solidFill>
                  <a:srgbClr val="0E5E6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Spar 45 %</a:t>
            </a:r>
            <a:endParaRPr lang="no" sz="1130" dirty="0"/>
          </a:p>
        </p:txBody>
      </p:sp>
      <p:sp>
        <p:nvSpPr>
          <p:cNvPr id="29" name="Text 27"/>
          <p:cNvSpPr/>
          <p:nvPr/>
        </p:nvSpPr>
        <p:spPr>
          <a:xfrm>
            <a:off x="609600" y="5334000"/>
            <a:ext cx="10953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no" altLang="en-US" sz="1200" dirty="0">
                <a:solidFill>
                  <a:srgbClr val="5E73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Saldoen går ned per minutt med tale. Stillhet er gratis. 10 kreditter = 1 minutt med tale, for 1 språk.</a:t>
            </a:r>
            <a:endParaRPr lang="no" sz="1200" dirty="0"/>
          </a:p>
        </p:txBody>
      </p:sp>
      <p:sp>
        <p:nvSpPr>
          <p:cNvPr id="30" name="Text 28"/>
          <p:cNvSpPr/>
          <p:nvPr/>
        </p:nvSpPr>
        <p:spPr>
          <a:xfrm>
            <a:off x="609600" y="5772150"/>
            <a:ext cx="1095375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no" altLang="en-US" sz="1200" dirty="0">
                <a:solidFill>
                  <a:srgbClr val="5E73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moskeer og ideelle organisasjoner kan hvem som helst, for eksempel et medlem, fylle på saldoen deres som støtte eller sadaqa.</a:t>
            </a:r>
            <a:endParaRPr lang="no" sz="1200" dirty="0"/>
          </a:p>
        </p:txBody>
      </p:sp>
      <p:sp>
        <p:nvSpPr>
          <p:cNvPr id="31" name="Text 29"/>
          <p:cNvSpPr/>
          <p:nvPr/>
        </p:nvSpPr>
        <p:spPr>
          <a:xfrm>
            <a:off x="609600" y="6477000"/>
            <a:ext cx="5715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E73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livekhutbah.com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10477500" y="6477000"/>
            <a:ext cx="11049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E73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3EC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419100"/>
            <a:ext cx="9525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no" altLang="en-US" sz="1130" b="1" spc="100" kern="0" dirty="0">
                <a:solidFill>
                  <a:srgbClr val="0E5E6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SPØRSMÅL</a:t>
            </a:r>
            <a:endParaRPr lang="no" sz="1130" dirty="0"/>
          </a:p>
        </p:txBody>
      </p:sp>
      <p:sp>
        <p:nvSpPr>
          <p:cNvPr id="4" name="Text 2"/>
          <p:cNvSpPr/>
          <p:nvPr/>
        </p:nvSpPr>
        <p:spPr>
          <a:xfrm>
            <a:off x="609600" y="704850"/>
            <a:ext cx="10953750" cy="1047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no" altLang="en-US" sz="2850" b="1" dirty="0">
                <a:solidFill>
                  <a:srgbClr val="0B2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 folk spør oss om</a:t>
            </a:r>
            <a:endParaRPr lang="no" sz="2850" dirty="0"/>
          </a:p>
        </p:txBody>
      </p:sp>
      <p:sp>
        <p:nvSpPr>
          <p:cNvPr id="5" name="Shape 3"/>
          <p:cNvSpPr/>
          <p:nvPr/>
        </p:nvSpPr>
        <p:spPr>
          <a:xfrm>
            <a:off x="609600" y="1790700"/>
            <a:ext cx="685800" cy="47625"/>
          </a:xfrm>
          <a:prstGeom prst="roundRect">
            <a:avLst>
              <a:gd name="adj" fmla="val 960000"/>
            </a:avLst>
          </a:prstGeom>
          <a:solidFill>
            <a:srgbClr val="E07A3F"/>
          </a:solidFill>
          <a:ln/>
        </p:spPr>
      </p:sp>
      <p:sp>
        <p:nvSpPr>
          <p:cNvPr id="6" name="Shape 4"/>
          <p:cNvSpPr/>
          <p:nvPr/>
        </p:nvSpPr>
        <p:spPr>
          <a:xfrm>
            <a:off x="609600" y="2114550"/>
            <a:ext cx="5372100" cy="2057400"/>
          </a:xfrm>
          <a:prstGeom prst="roundRect">
            <a:avLst>
              <a:gd name="adj" fmla="val 3704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838200" y="2286000"/>
            <a:ext cx="49149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no" altLang="en-US" sz="1430" b="1" dirty="0">
                <a:solidFill>
                  <a:srgbClr val="0E5E6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Hva trenger vi?</a:t>
            </a:r>
            <a:endParaRPr lang="no" sz="1430" dirty="0"/>
          </a:p>
        </p:txBody>
      </p:sp>
      <p:sp>
        <p:nvSpPr>
          <p:cNvPr id="8" name="Text 6"/>
          <p:cNvSpPr/>
          <p:nvPr/>
        </p:nvSpPr>
        <p:spPr>
          <a:xfrm>
            <a:off x="838200" y="2705100"/>
            <a:ext cx="4914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no" altLang="en-US" sz="1050" dirty="0">
                <a:solidFill>
                  <a:srgbClr val="5E73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 mobil nær taleren, med internett, og en trådløs klipsmikrofon som taleren har på seg, for eksempel Hollyland Lark M2S (rundt 1 000 kr). En TV er ikke nødvendig, for folk leser oversettelsen på sin egen mobil. Hvis du vil, kan du også vise den på en TV eller skjerm i salen.</a:t>
            </a:r>
            <a:endParaRPr lang="no" sz="1050" dirty="0"/>
          </a:p>
        </p:txBody>
      </p:sp>
      <p:sp>
        <p:nvSpPr>
          <p:cNvPr id="9" name="Shape 7"/>
          <p:cNvSpPr/>
          <p:nvPr/>
        </p:nvSpPr>
        <p:spPr>
          <a:xfrm>
            <a:off x="6210300" y="2114550"/>
            <a:ext cx="5372100" cy="2057400"/>
          </a:xfrm>
          <a:prstGeom prst="roundRect">
            <a:avLst>
              <a:gd name="adj" fmla="val 3704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38900" y="2286000"/>
            <a:ext cx="49149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no" altLang="en-US" sz="1430" b="1" dirty="0">
                <a:solidFill>
                  <a:srgbClr val="0E5E6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Hvorfor har taleren en trådløs mikrofon?</a:t>
            </a:r>
            <a:endParaRPr lang="no" sz="1430" dirty="0"/>
          </a:p>
        </p:txBody>
      </p:sp>
      <p:sp>
        <p:nvSpPr>
          <p:cNvPr id="11" name="Text 9"/>
          <p:cNvSpPr/>
          <p:nvPr/>
        </p:nvSpPr>
        <p:spPr>
          <a:xfrm>
            <a:off x="6438900" y="2705100"/>
            <a:ext cx="4914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no" altLang="en-US" sz="1050" dirty="0">
                <a:solidFill>
                  <a:srgbClr val="5E73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Mikrofonen sitter på kragen, nær munnen, så mobilen fanger opp stemmen over lyden i salen. Mottakeren kobles til mobilen, så lydanlegget deres kan stå akkurat som det er.</a:t>
            </a:r>
            <a:endParaRPr lang="no" sz="1050" dirty="0"/>
          </a:p>
        </p:txBody>
      </p:sp>
      <p:sp>
        <p:nvSpPr>
          <p:cNvPr id="12" name="Shape 10"/>
          <p:cNvSpPr/>
          <p:nvPr/>
        </p:nvSpPr>
        <p:spPr>
          <a:xfrm>
            <a:off x="609600" y="4362450"/>
            <a:ext cx="5372100" cy="2057400"/>
          </a:xfrm>
          <a:prstGeom prst="roundRect">
            <a:avLst>
              <a:gd name="adj" fmla="val 3704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838200" y="4533900"/>
            <a:ext cx="49149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no" altLang="en-US" sz="1430" b="1" dirty="0">
                <a:solidFill>
                  <a:srgbClr val="0E5E6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Hvordan ser folk i salen oversettelsen?</a:t>
            </a:r>
            <a:endParaRPr lang="no" sz="1430" dirty="0"/>
          </a:p>
        </p:txBody>
      </p:sp>
      <p:sp>
        <p:nvSpPr>
          <p:cNvPr id="14" name="Text 12"/>
          <p:cNvSpPr/>
          <p:nvPr/>
        </p:nvSpPr>
        <p:spPr>
          <a:xfrm>
            <a:off x="838200" y="4953000"/>
            <a:ext cx="4914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no" altLang="en-US" sz="1050" dirty="0">
                <a:solidFill>
                  <a:srgbClr val="5E73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 skanner en QR-kode med mobilkameraet, fra en plakat ved inngangen eller fra TV-en hvis dere har en. Du kan også sende dem en lenke. Ingen trenger å laste ned en app eller lage en konto.</a:t>
            </a:r>
            <a:endParaRPr lang="no" sz="1050" dirty="0"/>
          </a:p>
        </p:txBody>
      </p:sp>
      <p:sp>
        <p:nvSpPr>
          <p:cNvPr id="15" name="Shape 13"/>
          <p:cNvSpPr/>
          <p:nvPr/>
        </p:nvSpPr>
        <p:spPr>
          <a:xfrm>
            <a:off x="6210300" y="4362450"/>
            <a:ext cx="5372100" cy="2057400"/>
          </a:xfrm>
          <a:prstGeom prst="roundRect">
            <a:avLst>
              <a:gd name="adj" fmla="val 3704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38900" y="4533900"/>
            <a:ext cx="49149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no" altLang="en-US" sz="1430" b="1" dirty="0">
                <a:solidFill>
                  <a:srgbClr val="0E5E6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Hvilke språk kan vi tilby?</a:t>
            </a:r>
            <a:endParaRPr lang="no" sz="1430" dirty="0"/>
          </a:p>
        </p:txBody>
      </p:sp>
      <p:sp>
        <p:nvSpPr>
          <p:cNvPr id="17" name="Text 15"/>
          <p:cNvSpPr/>
          <p:nvPr/>
        </p:nvSpPr>
        <p:spPr>
          <a:xfrm>
            <a:off x="6438900" y="4953000"/>
            <a:ext cx="4914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no" altLang="en-US" sz="1050" dirty="0">
                <a:solidFill>
                  <a:srgbClr val="5E73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Appen kan oversette til over 100 språk.</a:t>
            </a:r>
            <a:endParaRPr lang="no" sz="1050" dirty="0"/>
          </a:p>
        </p:txBody>
      </p:sp>
      <p:sp>
        <p:nvSpPr>
          <p:cNvPr id="18" name="Text 16"/>
          <p:cNvSpPr/>
          <p:nvPr/>
        </p:nvSpPr>
        <p:spPr>
          <a:xfrm>
            <a:off x="609600" y="6477000"/>
            <a:ext cx="5715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E73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livekhutbah.com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477500" y="6477000"/>
            <a:ext cx="11049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E73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8343D"/>
          </a:solidFill>
          <a:ln/>
        </p:spPr>
      </p:sp>
      <p:sp>
        <p:nvSpPr>
          <p:cNvPr id="3" name="Text 1"/>
          <p:cNvSpPr/>
          <p:nvPr/>
        </p:nvSpPr>
        <p:spPr>
          <a:xfrm>
            <a:off x="1333500" y="1143000"/>
            <a:ext cx="9525000" cy="1238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no" alt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alle i salen forstå</a:t>
            </a:r>
            <a:endParaRPr lang="no" sz="3600" dirty="0"/>
          </a:p>
        </p:txBody>
      </p:sp>
      <p:sp>
        <p:nvSpPr>
          <p:cNvPr id="4" name="Shape 2"/>
          <p:cNvSpPr/>
          <p:nvPr/>
        </p:nvSpPr>
        <p:spPr>
          <a:xfrm>
            <a:off x="1809750" y="2857500"/>
            <a:ext cx="4095750" cy="1428750"/>
          </a:xfrm>
          <a:prstGeom prst="roundRect">
            <a:avLst>
              <a:gd name="adj" fmla="val 8533"/>
            </a:avLst>
          </a:prstGeom>
          <a:solidFill>
            <a:srgbClr val="0B4C59"/>
          </a:solidFill>
          <a:ln/>
        </p:spPr>
      </p:sp>
      <p:sp>
        <p:nvSpPr>
          <p:cNvPr id="5" name="Text 3"/>
          <p:cNvSpPr/>
          <p:nvPr/>
        </p:nvSpPr>
        <p:spPr>
          <a:xfrm>
            <a:off x="2000250" y="3067050"/>
            <a:ext cx="3714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no" altLang="en-US" sz="1350" dirty="0">
                <a:solidFill>
                  <a:srgbClr val="BFD3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 det direkte nå</a:t>
            </a:r>
            <a:endParaRPr lang="no" sz="1350" dirty="0"/>
          </a:p>
        </p:txBody>
      </p:sp>
      <p:sp>
        <p:nvSpPr>
          <p:cNvPr id="6" name="Text 4"/>
          <p:cNvSpPr/>
          <p:nvPr/>
        </p:nvSpPr>
        <p:spPr>
          <a:xfrm>
            <a:off x="2000250" y="3486150"/>
            <a:ext cx="3714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no" altLang="en-US" sz="1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app.livekhutbah.com/m/demo</a:t>
            </a:r>
            <a:endParaRPr lang="no" sz="1650" dirty="0"/>
          </a:p>
        </p:txBody>
      </p:sp>
      <p:sp>
        <p:nvSpPr>
          <p:cNvPr id="7" name="Shape 5"/>
          <p:cNvSpPr/>
          <p:nvPr/>
        </p:nvSpPr>
        <p:spPr>
          <a:xfrm>
            <a:off x="6286500" y="2857500"/>
            <a:ext cx="4095750" cy="1428750"/>
          </a:xfrm>
          <a:prstGeom prst="roundRect">
            <a:avLst>
              <a:gd name="adj" fmla="val 8533"/>
            </a:avLst>
          </a:prstGeom>
          <a:solidFill>
            <a:srgbClr val="0B4C59"/>
          </a:solidFill>
          <a:ln/>
        </p:spPr>
      </p:sp>
      <p:sp>
        <p:nvSpPr>
          <p:cNvPr id="8" name="Text 6"/>
          <p:cNvSpPr/>
          <p:nvPr/>
        </p:nvSpPr>
        <p:spPr>
          <a:xfrm>
            <a:off x="6477000" y="3067050"/>
            <a:ext cx="3714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no" altLang="en-US" sz="1350" dirty="0">
                <a:solidFill>
                  <a:srgbClr val="BFD3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Opprett kontoen din</a:t>
            </a:r>
            <a:endParaRPr lang="no" sz="1350" dirty="0"/>
          </a:p>
        </p:txBody>
      </p:sp>
      <p:sp>
        <p:nvSpPr>
          <p:cNvPr id="9" name="Text 7"/>
          <p:cNvSpPr/>
          <p:nvPr/>
        </p:nvSpPr>
        <p:spPr>
          <a:xfrm>
            <a:off x="6477000" y="3486150"/>
            <a:ext cx="3714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no" altLang="en-US" sz="1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livekhutbah.com</a:t>
            </a:r>
            <a:endParaRPr lang="no" sz="1650" dirty="0"/>
          </a:p>
        </p:txBody>
      </p:sp>
      <p:sp>
        <p:nvSpPr>
          <p:cNvPr id="10" name="Text 8"/>
          <p:cNvSpPr/>
          <p:nvPr/>
        </p:nvSpPr>
        <p:spPr>
          <a:xfrm>
            <a:off x="1333500" y="4762500"/>
            <a:ext cx="95250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no" altLang="en-US" sz="1350" dirty="0">
                <a:solidFill>
                  <a:srgbClr val="BFD3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Spørsmål? Skriv til meg</a:t>
            </a:r>
            <a:endParaRPr lang="no" sz="1350" dirty="0"/>
          </a:p>
        </p:txBody>
      </p:sp>
      <p:sp>
        <p:nvSpPr>
          <p:cNvPr id="11" name="Text 9"/>
          <p:cNvSpPr/>
          <p:nvPr/>
        </p:nvSpPr>
        <p:spPr>
          <a:xfrm>
            <a:off x="1333500" y="5143500"/>
            <a:ext cx="95250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no" altLang="en-US" sz="1950" b="1" dirty="0">
                <a:solidFill>
                  <a:srgbClr val="F0A5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sam@livekhutbah.com</a:t>
            </a:r>
            <a:endParaRPr lang="no" sz="1950" dirty="0"/>
          </a:p>
        </p:txBody>
      </p:sp>
      <p:sp>
        <p:nvSpPr>
          <p:cNvPr id="12" name="Text 10"/>
          <p:cNvSpPr/>
          <p:nvPr/>
        </p:nvSpPr>
        <p:spPr>
          <a:xfrm>
            <a:off x="1333500" y="5657850"/>
            <a:ext cx="9525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no" altLang="en-US" sz="1200" dirty="0">
                <a:solidFill>
                  <a:srgbClr val="BFD3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Sam, grunnlegger av LiveKhutbah</a:t>
            </a:r>
            <a:endParaRPr lang="no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LiveKhutbah</dc:title>
  <dc:subject>PptxGenJS Presentation</dc:subject>
  <dc:creator>PptxGenJS</dc:creator>
  <cp:lastModifiedBy>PptxGenJS</cp:lastModifiedBy>
  <cp:revision>1</cp:revision>
  <dcterms:created xsi:type="dcterms:W3CDTF">2026-10-11T21:25:55Z</dcterms:created>
  <dcterms:modified xsi:type="dcterms:W3CDTF">2026-10-11T21:25:55Z</dcterms:modified>
</cp:coreProperties>
</file>