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pic>
        <p:nvPicPr>
          <p:cNvPr id="3" name="Image 0" descr="/var/folders/1z/crfbntg115l2c0hhbc4fqsmr0000gn/T/deck-GUZQtc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609600"/>
            <a:ext cx="2095500" cy="4381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1809750"/>
            <a:ext cx="4953000" cy="209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37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Chutby, lekcje i wykłady tłumaczone na żywo</a:t>
            </a:r>
            <a:endParaRPr lang="pl" sz="3750" dirty="0"/>
          </a:p>
        </p:txBody>
      </p:sp>
      <p:sp>
        <p:nvSpPr>
          <p:cNvPr id="5" name="Text 2"/>
          <p:cNvSpPr/>
          <p:nvPr/>
        </p:nvSpPr>
        <p:spPr>
          <a:xfrm>
            <a:off x="609600" y="4095750"/>
            <a:ext cx="4762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5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Mówca mówi. Każdy na sali czyta na własnym telefonie, we własnym języku. Z dowolnego języka na ponad 100.</a:t>
            </a:r>
            <a:endParaRPr lang="pl" sz="1500" dirty="0"/>
          </a:p>
        </p:txBody>
      </p:sp>
      <p:sp>
        <p:nvSpPr>
          <p:cNvPr id="6" name="Text 3"/>
          <p:cNvSpPr/>
          <p:nvPr/>
        </p:nvSpPr>
        <p:spPr>
          <a:xfrm>
            <a:off x="609600" y="5715000"/>
            <a:ext cx="571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6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pl" sz="1650" dirty="0"/>
          </a:p>
        </p:txBody>
      </p:sp>
      <p:pic>
        <p:nvPicPr>
          <p:cNvPr id="7" name="Image 1" descr="/var/folders/1z/crfbntg115l2c0hhbc4fqsmr0000gn/T/deck-GUZQtc/how-pl-3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25" y="0"/>
            <a:ext cx="6429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WYZWANIE</a:t>
            </a:r>
            <a:endParaRPr lang="pl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każdy na sali rozumie, co się mówi</a:t>
            </a:r>
            <a:endParaRPr lang="pl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247900"/>
            <a:ext cx="76200" cy="819150"/>
          </a:xfrm>
          <a:prstGeom prst="roundRect">
            <a:avLst>
              <a:gd name="adj" fmla="val 600000"/>
            </a:avLst>
          </a:prstGeom>
          <a:solidFill>
            <a:srgbClr val="E07A3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209800"/>
            <a:ext cx="1047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8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Język dzieli salę</a:t>
            </a:r>
            <a:endParaRPr lang="pl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2571750"/>
            <a:ext cx="104775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8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Konwertyci, goście, studenci i młodzi ludzie wychowani za granicą tracą sedno przesłania, gdy pada ono tylko po arabsku albo w jednym innym języku.</a:t>
            </a:r>
            <a:endParaRPr lang="pl" sz="1280" dirty="0"/>
          </a:p>
        </p:txBody>
      </p:sp>
      <p:sp>
        <p:nvSpPr>
          <p:cNvPr id="9" name="Shape 7"/>
          <p:cNvSpPr/>
          <p:nvPr/>
        </p:nvSpPr>
        <p:spPr>
          <a:xfrm>
            <a:off x="609600" y="3371850"/>
            <a:ext cx="76200" cy="819150"/>
          </a:xfrm>
          <a:prstGeom prst="roundRect">
            <a:avLst>
              <a:gd name="adj" fmla="val 600000"/>
            </a:avLst>
          </a:prstGeom>
          <a:solidFill>
            <a:srgbClr val="E07A3F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3333750"/>
            <a:ext cx="1047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8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Tłumacze i słuchawki się nie skalują</a:t>
            </a:r>
            <a:endParaRPr lang="pl" sz="1800" dirty="0"/>
          </a:p>
        </p:txBody>
      </p:sp>
      <p:sp>
        <p:nvSpPr>
          <p:cNvPr id="11" name="Text 9"/>
          <p:cNvSpPr/>
          <p:nvPr/>
        </p:nvSpPr>
        <p:spPr>
          <a:xfrm>
            <a:off x="914400" y="3695700"/>
            <a:ext cx="104775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8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Trudno co tydzień znaleźć tłumacza wolontariusza, systemy słuchawkowe są drogie, a jedno i drugie obejmuje najwyżej jeden lub dwa języki.</a:t>
            </a:r>
            <a:endParaRPr lang="pl" sz="1280" dirty="0"/>
          </a:p>
        </p:txBody>
      </p:sp>
      <p:sp>
        <p:nvSpPr>
          <p:cNvPr id="12" name="Shape 10"/>
          <p:cNvSpPr/>
          <p:nvPr/>
        </p:nvSpPr>
        <p:spPr>
          <a:xfrm>
            <a:off x="609600" y="4495800"/>
            <a:ext cx="76200" cy="819150"/>
          </a:xfrm>
          <a:prstGeom prst="roundRect">
            <a:avLst>
              <a:gd name="adj" fmla="val 600000"/>
            </a:avLst>
          </a:prstGeom>
          <a:solidFill>
            <a:srgbClr val="E07A3F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4457700"/>
            <a:ext cx="1047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8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Osoby głuche i niedosłyszące zostają z boku</a:t>
            </a:r>
            <a:endParaRPr lang="pl" sz="1800" dirty="0"/>
          </a:p>
        </p:txBody>
      </p:sp>
      <p:sp>
        <p:nvSpPr>
          <p:cNvPr id="14" name="Text 12"/>
          <p:cNvSpPr/>
          <p:nvPr/>
        </p:nvSpPr>
        <p:spPr>
          <a:xfrm>
            <a:off x="914400" y="4819650"/>
            <a:ext cx="104775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8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 tekstu na żywo tego, co się mówi, w ogóle nie mogą śledzić.</a:t>
            </a:r>
            <a:endParaRPr lang="pl" sz="1280" dirty="0"/>
          </a:p>
        </p:txBody>
      </p:sp>
      <p:sp>
        <p:nvSpPr>
          <p:cNvPr id="15" name="Text 13"/>
          <p:cNvSpPr/>
          <p:nvPr/>
        </p:nvSpPr>
        <p:spPr>
          <a:xfrm>
            <a:off x="609600" y="5715000"/>
            <a:ext cx="10953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 usuwa tę barierę, co tydzień, w każdym języku obecnym na sali.</a:t>
            </a:r>
            <a:endParaRPr lang="pl" sz="1500" dirty="0"/>
          </a:p>
        </p:txBody>
      </p:sp>
      <p:sp>
        <p:nvSpPr>
          <p:cNvPr id="16" name="Text 14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TO JEST</a:t>
            </a:r>
            <a:endParaRPr lang="pl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Każde słowo, w ich języku, w chwili, gdy pada</a:t>
            </a:r>
            <a:endParaRPr lang="pl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095500"/>
            <a:ext cx="1095375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58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Telefon przy mówcy słucha. LiveKhutbah zapisuje to, co się mówi, i tłumaczy zdanie po zdaniu. Ludzie skanują kod QR i czytają na własnym telefonie albo na telewizorze na sali.</a:t>
            </a:r>
            <a:endParaRPr lang="pl" sz="1580" dirty="0"/>
          </a:p>
        </p:txBody>
      </p:sp>
      <p:sp>
        <p:nvSpPr>
          <p:cNvPr id="7" name="Shape 5"/>
          <p:cNvSpPr/>
          <p:nvPr/>
        </p:nvSpPr>
        <p:spPr>
          <a:xfrm>
            <a:off x="609600" y="3619500"/>
            <a:ext cx="2552700" cy="1619250"/>
          </a:xfrm>
          <a:prstGeom prst="roundRect">
            <a:avLst>
              <a:gd name="adj" fmla="val 5979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3857625"/>
            <a:ext cx="25527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33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</a:t>
            </a:r>
            <a:endParaRPr lang="pl" sz="3300" dirty="0"/>
          </a:p>
        </p:txBody>
      </p:sp>
      <p:sp>
        <p:nvSpPr>
          <p:cNvPr id="9" name="Text 7"/>
          <p:cNvSpPr/>
          <p:nvPr/>
        </p:nvSpPr>
        <p:spPr>
          <a:xfrm>
            <a:off x="609600" y="4572000"/>
            <a:ext cx="2552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języków</a:t>
            </a:r>
            <a:endParaRPr lang="pl" sz="1350" dirty="0"/>
          </a:p>
        </p:txBody>
      </p:sp>
      <p:sp>
        <p:nvSpPr>
          <p:cNvPr id="10" name="Shape 8"/>
          <p:cNvSpPr/>
          <p:nvPr/>
        </p:nvSpPr>
        <p:spPr>
          <a:xfrm>
            <a:off x="3390900" y="3619500"/>
            <a:ext cx="2552700" cy="1619250"/>
          </a:xfrm>
          <a:prstGeom prst="roundRect">
            <a:avLst>
              <a:gd name="adj" fmla="val 5979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3390900" y="3857625"/>
            <a:ext cx="25527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33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żywo</a:t>
            </a:r>
            <a:endParaRPr lang="pl" sz="3300" dirty="0"/>
          </a:p>
        </p:txBody>
      </p:sp>
      <p:sp>
        <p:nvSpPr>
          <p:cNvPr id="12" name="Text 10"/>
          <p:cNvSpPr/>
          <p:nvPr/>
        </p:nvSpPr>
        <p:spPr>
          <a:xfrm>
            <a:off x="3390900" y="4572000"/>
            <a:ext cx="2552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słowo po słowie</a:t>
            </a:r>
            <a:endParaRPr lang="pl" sz="1350" dirty="0"/>
          </a:p>
        </p:txBody>
      </p:sp>
      <p:sp>
        <p:nvSpPr>
          <p:cNvPr id="13" name="Shape 11"/>
          <p:cNvSpPr/>
          <p:nvPr/>
        </p:nvSpPr>
        <p:spPr>
          <a:xfrm>
            <a:off x="6172200" y="3619500"/>
            <a:ext cx="2552700" cy="1619250"/>
          </a:xfrm>
          <a:prstGeom prst="roundRect">
            <a:avLst>
              <a:gd name="adj" fmla="val 5979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172200" y="3857625"/>
            <a:ext cx="25527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33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pl" sz="3300" dirty="0"/>
          </a:p>
        </p:txBody>
      </p:sp>
      <p:sp>
        <p:nvSpPr>
          <p:cNvPr id="15" name="Text 13"/>
          <p:cNvSpPr/>
          <p:nvPr/>
        </p:nvSpPr>
        <p:spPr>
          <a:xfrm>
            <a:off x="6172200" y="4572000"/>
            <a:ext cx="2552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aplikacji do instalacji</a:t>
            </a:r>
            <a:endParaRPr lang="pl" sz="1350" dirty="0"/>
          </a:p>
        </p:txBody>
      </p:sp>
      <p:sp>
        <p:nvSpPr>
          <p:cNvPr id="16" name="Shape 14"/>
          <p:cNvSpPr/>
          <p:nvPr/>
        </p:nvSpPr>
        <p:spPr>
          <a:xfrm>
            <a:off x="8953500" y="3619500"/>
            <a:ext cx="2552700" cy="1619250"/>
          </a:xfrm>
          <a:prstGeom prst="roundRect">
            <a:avLst>
              <a:gd name="adj" fmla="val 5979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8953500" y="3857625"/>
            <a:ext cx="25527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33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 limitu</a:t>
            </a:r>
            <a:endParaRPr lang="pl" sz="3300" dirty="0"/>
          </a:p>
        </p:txBody>
      </p:sp>
      <p:sp>
        <p:nvSpPr>
          <p:cNvPr id="18" name="Text 16"/>
          <p:cNvSpPr/>
          <p:nvPr/>
        </p:nvSpPr>
        <p:spPr>
          <a:xfrm>
            <a:off x="8953500" y="4572000"/>
            <a:ext cx="2552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słuchaczy</a:t>
            </a:r>
            <a:endParaRPr lang="pl" sz="1350" dirty="0"/>
          </a:p>
        </p:txBody>
      </p:sp>
      <p:sp>
        <p:nvSpPr>
          <p:cNvPr id="19" name="Text 17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 TO DZIAŁA</a:t>
            </a:r>
            <a:endParaRPr lang="pl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 słowa docierają do każdego na sali</a:t>
            </a:r>
            <a:endParaRPr lang="pl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038350"/>
            <a:ext cx="3505200" cy="4248150"/>
          </a:xfrm>
          <a:prstGeom prst="roundRect">
            <a:avLst>
              <a:gd name="adj" fmla="val 1418"/>
            </a:avLst>
          </a:prstGeom>
          <a:solidFill>
            <a:srgbClr val="FFFFFF"/>
          </a:solidFill>
          <a:ln/>
        </p:spPr>
      </p:sp>
      <p:pic>
        <p:nvPicPr>
          <p:cNvPr id="7" name="Image 0" descr="/var/folders/1z/crfbntg115l2c0hhbc4fqsmr0000gn/T/deck-GUZQtc/step-pl-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038350"/>
            <a:ext cx="3505200" cy="28575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38200" y="5029200"/>
            <a:ext cx="304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Naciśnij Rozpocznij transmisję</a:t>
            </a:r>
            <a:endParaRPr lang="pl" sz="1350" dirty="0"/>
          </a:p>
        </p:txBody>
      </p:sp>
      <p:sp>
        <p:nvSpPr>
          <p:cNvPr id="9" name="Text 6"/>
          <p:cNvSpPr/>
          <p:nvPr/>
        </p:nvSpPr>
        <p:spPr>
          <a:xfrm>
            <a:off x="838200" y="5372100"/>
            <a:ext cx="3048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01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Połóż telefon przy mówcy, przypnij mu mikrofon i naciśnij Rozpocznij transmisję. Aplikacja słucha i tłumaczy na bieżąco.</a:t>
            </a:r>
            <a:endParaRPr lang="pl" sz="1010" dirty="0"/>
          </a:p>
        </p:txBody>
      </p:sp>
      <p:sp>
        <p:nvSpPr>
          <p:cNvPr id="10" name="Shape 7"/>
          <p:cNvSpPr/>
          <p:nvPr/>
        </p:nvSpPr>
        <p:spPr>
          <a:xfrm>
            <a:off x="4343400" y="2038350"/>
            <a:ext cx="3505200" cy="4248150"/>
          </a:xfrm>
          <a:prstGeom prst="roundRect">
            <a:avLst>
              <a:gd name="adj" fmla="val 1418"/>
            </a:avLst>
          </a:prstGeom>
          <a:solidFill>
            <a:srgbClr val="FFFFFF"/>
          </a:solidFill>
          <a:ln/>
        </p:spPr>
      </p:sp>
      <p:pic>
        <p:nvPicPr>
          <p:cNvPr id="11" name="Image 1" descr="/var/folders/1z/crfbntg115l2c0hhbc4fqsmr0000gn/T/deck-GUZQtc/step-pl-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038350"/>
            <a:ext cx="3505200" cy="28575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72000" y="5029200"/>
            <a:ext cx="304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Ludzie skanują Twój kod QR</a:t>
            </a:r>
            <a:endParaRPr lang="pl" sz="1350" dirty="0"/>
          </a:p>
        </p:txBody>
      </p:sp>
      <p:sp>
        <p:nvSpPr>
          <p:cNvPr id="13" name="Text 9"/>
          <p:cNvSpPr/>
          <p:nvPr/>
        </p:nvSpPr>
        <p:spPr>
          <a:xfrm>
            <a:off x="4572000" y="5372100"/>
            <a:ext cx="3048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01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Wydrukuj swój baner roll-up albo pokaż go na ekranie. Ludzie skanują go aparatem: bez aplikacji, bez konta.</a:t>
            </a:r>
            <a:endParaRPr lang="pl" sz="1010" dirty="0"/>
          </a:p>
        </p:txBody>
      </p:sp>
      <p:sp>
        <p:nvSpPr>
          <p:cNvPr id="14" name="Shape 10"/>
          <p:cNvSpPr/>
          <p:nvPr/>
        </p:nvSpPr>
        <p:spPr>
          <a:xfrm>
            <a:off x="8077200" y="2038350"/>
            <a:ext cx="3505200" cy="4248150"/>
          </a:xfrm>
          <a:prstGeom prst="roundRect">
            <a:avLst>
              <a:gd name="adj" fmla="val 1418"/>
            </a:avLst>
          </a:prstGeom>
          <a:solidFill>
            <a:srgbClr val="FFFFFF"/>
          </a:solidFill>
          <a:ln/>
        </p:spPr>
      </p:sp>
      <p:pic>
        <p:nvPicPr>
          <p:cNvPr id="15" name="Image 2" descr="/var/folders/1z/crfbntg115l2c0hhbc4fqsmr0000gn/T/deck-GUZQtc/step-pl-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2038350"/>
            <a:ext cx="3505200" cy="28575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05800" y="5029200"/>
            <a:ext cx="304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Czytają w swoim języku</a:t>
            </a:r>
            <a:endParaRPr lang="pl" sz="1350" dirty="0"/>
          </a:p>
        </p:txBody>
      </p:sp>
      <p:sp>
        <p:nvSpPr>
          <p:cNvPr id="17" name="Text 12"/>
          <p:cNvSpPr/>
          <p:nvPr/>
        </p:nvSpPr>
        <p:spPr>
          <a:xfrm>
            <a:off x="8305800" y="5372100"/>
            <a:ext cx="3048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01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Każdy wybiera swój język i czyta na żywo. Możesz też pokazać tekst na telewizorze na sali.</a:t>
            </a:r>
            <a:endParaRPr lang="pl" sz="1010" dirty="0"/>
          </a:p>
        </p:txBody>
      </p:sp>
      <p:sp>
        <p:nvSpPr>
          <p:cNvPr id="18" name="Text 13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19" name="Text 14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WERSETY KORANU</a:t>
            </a:r>
            <a:endParaRPr lang="pl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Gdy mówca cytuje Koran, ludzie czytają zatwierdzone tłumaczenie</a:t>
            </a:r>
            <a:endParaRPr lang="pl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19075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58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 rozpoznaje werset i pokazuje jego tekst arabski, numer sury i wersetu oraz zatwierdzone tłumaczenie dokładnie cytowanego fragmentu (QuranEnc.com i Quran.com). To nie zgadywanie maszyny.</a:t>
            </a:r>
            <a:endParaRPr lang="pl" sz="1580" dirty="0"/>
          </a:p>
        </p:txBody>
      </p:sp>
      <p:sp>
        <p:nvSpPr>
          <p:cNvPr id="7" name="Shape 5"/>
          <p:cNvSpPr/>
          <p:nvPr/>
        </p:nvSpPr>
        <p:spPr>
          <a:xfrm>
            <a:off x="6381750" y="2190750"/>
            <a:ext cx="5200650" cy="3619500"/>
          </a:xfrm>
          <a:prstGeom prst="roundRect">
            <a:avLst>
              <a:gd name="adj" fmla="val 1596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667500" y="2495550"/>
            <a:ext cx="4629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130" b="1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Koran · Al-Baqara 2:255</a:t>
            </a:r>
            <a:endParaRPr lang="pl" sz="1130" dirty="0"/>
          </a:p>
        </p:txBody>
      </p:sp>
      <p:sp>
        <p:nvSpPr>
          <p:cNvPr id="9" name="Text 7"/>
          <p:cNvSpPr/>
          <p:nvPr/>
        </p:nvSpPr>
        <p:spPr>
          <a:xfrm>
            <a:off x="6667500" y="2952750"/>
            <a:ext cx="46291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pl" altLang="en-US" sz="2550" dirty="0">
                <a:solidFill>
                  <a:srgbClr val="0E5E6F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ٱللَّهُ لَآ إِلَٰهَ إِلَّا هُوَ ٱلْحَىُّ ٱلْقَيُّومُ</a:t>
            </a:r>
            <a:endParaRPr lang="pl" sz="2550" dirty="0"/>
          </a:p>
        </p:txBody>
      </p:sp>
      <p:sp>
        <p:nvSpPr>
          <p:cNvPr id="10" name="Text 8"/>
          <p:cNvSpPr/>
          <p:nvPr/>
        </p:nvSpPr>
        <p:spPr>
          <a:xfrm>
            <a:off x="6858000" y="4191000"/>
            <a:ext cx="42481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pl" altLang="en-US" sz="143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Bóg! Nie ma boga, jak tylko On – Żyjący, Istniejący!</a:t>
            </a:r>
            <a:endParaRPr lang="pl" sz="1430" dirty="0"/>
          </a:p>
        </p:txBody>
      </p:sp>
      <p:sp>
        <p:nvSpPr>
          <p:cNvPr id="11" name="Shape 9"/>
          <p:cNvSpPr/>
          <p:nvPr/>
        </p:nvSpPr>
        <p:spPr>
          <a:xfrm>
            <a:off x="8934450" y="5448300"/>
            <a:ext cx="95250" cy="95250"/>
          </a:xfrm>
          <a:prstGeom prst="roundRect">
            <a:avLst>
              <a:gd name="adj" fmla="val 192000"/>
            </a:avLst>
          </a:prstGeom>
          <a:solidFill>
            <a:srgbClr val="E07A3F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DOSTĘPNOŚĆ</a:t>
            </a:r>
            <a:endParaRPr lang="pl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Napisy na żywo dla osób głuchych i niedosłyszących</a:t>
            </a:r>
            <a:endParaRPr lang="pl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190750"/>
            <a:ext cx="400050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50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Każde słowo pojawia się na ich telefonie w chwili, gdy pada, w języku mówcy albo w tłumaczeniu. Mogą powiększyć tekst lub pokazać go na pełnym ekranie telewizora.</a:t>
            </a:r>
            <a:endParaRPr lang="pl" sz="1500" dirty="0"/>
          </a:p>
        </p:txBody>
      </p:sp>
      <p:pic>
        <p:nvPicPr>
          <p:cNvPr id="7" name="Image 0" descr="/var/folders/1z/crfbntg115l2c0hhbc4fqsmr0000gn/T/deck-GUZQtc/captions-p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0" y="2095500"/>
            <a:ext cx="6629400" cy="42005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DLA KOGO</a:t>
            </a:r>
            <a:endParaRPr lang="pl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każde spotkanie, na którym język jest barierą</a:t>
            </a:r>
            <a:endParaRPr lang="pl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190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857250" y="2476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E07A3F"/>
          </a:solidFill>
          <a:ln/>
        </p:spPr>
      </p:sp>
      <p:sp>
        <p:nvSpPr>
          <p:cNvPr id="8" name="Text 6"/>
          <p:cNvSpPr/>
          <p:nvPr/>
        </p:nvSpPr>
        <p:spPr>
          <a:xfrm>
            <a:off x="1085850" y="2381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Meczety</a:t>
            </a:r>
            <a:endParaRPr lang="pl" sz="1500" dirty="0"/>
          </a:p>
        </p:txBody>
      </p:sp>
      <p:sp>
        <p:nvSpPr>
          <p:cNvPr id="9" name="Text 7"/>
          <p:cNvSpPr/>
          <p:nvPr/>
        </p:nvSpPr>
        <p:spPr>
          <a:xfrm>
            <a:off x="857250" y="2819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Chutba piątkowa, lekcje, wykłady w ramadanie.</a:t>
            </a:r>
            <a:endParaRPr lang="pl" sz="1200" dirty="0"/>
          </a:p>
        </p:txBody>
      </p:sp>
      <p:sp>
        <p:nvSpPr>
          <p:cNvPr id="10" name="Shape 8"/>
          <p:cNvSpPr/>
          <p:nvPr/>
        </p:nvSpPr>
        <p:spPr>
          <a:xfrm>
            <a:off x="4343400" y="2190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91050" y="2476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0E5E6F"/>
          </a:solidFill>
          <a:ln/>
        </p:spPr>
      </p:sp>
      <p:sp>
        <p:nvSpPr>
          <p:cNvPr id="12" name="Text 10"/>
          <p:cNvSpPr/>
          <p:nvPr/>
        </p:nvSpPr>
        <p:spPr>
          <a:xfrm>
            <a:off x="4819650" y="2381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Szkoły i madrasy</a:t>
            </a:r>
            <a:endParaRPr lang="pl" sz="1500" dirty="0"/>
          </a:p>
        </p:txBody>
      </p:sp>
      <p:sp>
        <p:nvSpPr>
          <p:cNvPr id="13" name="Text 11"/>
          <p:cNvSpPr/>
          <p:nvPr/>
        </p:nvSpPr>
        <p:spPr>
          <a:xfrm>
            <a:off x="4591050" y="2819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Zajęcia dla uczniów mówiących innymi językami.</a:t>
            </a:r>
            <a:endParaRPr lang="pl" sz="1200" dirty="0"/>
          </a:p>
        </p:txBody>
      </p:sp>
      <p:sp>
        <p:nvSpPr>
          <p:cNvPr id="14" name="Shape 12"/>
          <p:cNvSpPr/>
          <p:nvPr/>
        </p:nvSpPr>
        <p:spPr>
          <a:xfrm>
            <a:off x="8077200" y="2190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4850" y="2476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E07A3F"/>
          </a:solidFill>
          <a:ln/>
        </p:spPr>
      </p:sp>
      <p:sp>
        <p:nvSpPr>
          <p:cNvPr id="16" name="Text 14"/>
          <p:cNvSpPr/>
          <p:nvPr/>
        </p:nvSpPr>
        <p:spPr>
          <a:xfrm>
            <a:off x="8553450" y="2381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Uczelnie</a:t>
            </a:r>
            <a:endParaRPr lang="pl" sz="1500" dirty="0"/>
          </a:p>
        </p:txBody>
      </p:sp>
      <p:sp>
        <p:nvSpPr>
          <p:cNvPr id="17" name="Text 15"/>
          <p:cNvSpPr/>
          <p:nvPr/>
        </p:nvSpPr>
        <p:spPr>
          <a:xfrm>
            <a:off x="8324850" y="2819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Wykłady, seminaria i konferencje.</a:t>
            </a:r>
            <a:endParaRPr lang="pl" sz="1200" dirty="0"/>
          </a:p>
        </p:txBody>
      </p:sp>
      <p:sp>
        <p:nvSpPr>
          <p:cNvPr id="18" name="Shape 16"/>
          <p:cNvSpPr/>
          <p:nvPr/>
        </p:nvSpPr>
        <p:spPr>
          <a:xfrm>
            <a:off x="609600" y="4095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857250" y="4381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0E5E6F"/>
          </a:solidFill>
          <a:ln/>
        </p:spPr>
      </p:sp>
      <p:sp>
        <p:nvSpPr>
          <p:cNvPr id="20" name="Text 18"/>
          <p:cNvSpPr/>
          <p:nvPr/>
        </p:nvSpPr>
        <p:spPr>
          <a:xfrm>
            <a:off x="1085850" y="4286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Stowarzyszenia i wydarzenia</a:t>
            </a:r>
            <a:endParaRPr lang="pl" sz="1500" dirty="0"/>
          </a:p>
        </p:txBody>
      </p:sp>
      <p:sp>
        <p:nvSpPr>
          <p:cNvPr id="21" name="Text 19"/>
          <p:cNvSpPr/>
          <p:nvPr/>
        </p:nvSpPr>
        <p:spPr>
          <a:xfrm>
            <a:off x="857250" y="4724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Spotkania, konferencje i wydarzenia lokalnej społeczności.</a:t>
            </a:r>
            <a:endParaRPr lang="pl" sz="1200" dirty="0"/>
          </a:p>
        </p:txBody>
      </p:sp>
      <p:sp>
        <p:nvSpPr>
          <p:cNvPr id="22" name="Shape 20"/>
          <p:cNvSpPr/>
          <p:nvPr/>
        </p:nvSpPr>
        <p:spPr>
          <a:xfrm>
            <a:off x="4343400" y="4095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91050" y="4381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E07A3F"/>
          </a:solidFill>
          <a:ln/>
        </p:spPr>
      </p:sp>
      <p:sp>
        <p:nvSpPr>
          <p:cNvPr id="24" name="Text 22"/>
          <p:cNvSpPr/>
          <p:nvPr/>
        </p:nvSpPr>
        <p:spPr>
          <a:xfrm>
            <a:off x="4819650" y="4286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Konwertyci i goście</a:t>
            </a:r>
            <a:endParaRPr lang="pl" sz="1500" dirty="0"/>
          </a:p>
        </p:txBody>
      </p:sp>
      <p:sp>
        <p:nvSpPr>
          <p:cNvPr id="25" name="Text 23"/>
          <p:cNvSpPr/>
          <p:nvPr/>
        </p:nvSpPr>
        <p:spPr>
          <a:xfrm>
            <a:off x="4591050" y="4724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Każdy, kto nie do końca rozumie język, w którym się mówi.</a:t>
            </a:r>
            <a:endParaRPr lang="pl" sz="1200" dirty="0"/>
          </a:p>
        </p:txBody>
      </p:sp>
      <p:sp>
        <p:nvSpPr>
          <p:cNvPr id="26" name="Shape 24"/>
          <p:cNvSpPr/>
          <p:nvPr/>
        </p:nvSpPr>
        <p:spPr>
          <a:xfrm>
            <a:off x="8077200" y="4095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8324850" y="4381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0E5E6F"/>
          </a:solidFill>
          <a:ln/>
        </p:spPr>
      </p:sp>
      <p:sp>
        <p:nvSpPr>
          <p:cNvPr id="28" name="Text 26"/>
          <p:cNvSpPr/>
          <p:nvPr/>
        </p:nvSpPr>
        <p:spPr>
          <a:xfrm>
            <a:off x="8553450" y="4286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Osoby głuche i niedosłyszące</a:t>
            </a:r>
            <a:endParaRPr lang="pl" sz="1500" dirty="0"/>
          </a:p>
        </p:txBody>
      </p:sp>
      <p:sp>
        <p:nvSpPr>
          <p:cNvPr id="29" name="Text 27"/>
          <p:cNvSpPr/>
          <p:nvPr/>
        </p:nvSpPr>
        <p:spPr>
          <a:xfrm>
            <a:off x="8324850" y="4724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Napisy na żywo w języku mówcy.</a:t>
            </a:r>
            <a:endParaRPr lang="pl" sz="1200" dirty="0"/>
          </a:p>
        </p:txBody>
      </p:sp>
      <p:sp>
        <p:nvSpPr>
          <p:cNvPr id="30" name="Text 28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CZEGO POTRZEBUJESZ</a:t>
            </a:r>
            <a:endParaRPr lang="pl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Telefon, mały mikrofon i Twój kod QR</a:t>
            </a:r>
            <a:endParaRPr lang="pl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266950"/>
            <a:ext cx="323850" cy="323850"/>
          </a:xfrm>
          <a:prstGeom prst="roundRect">
            <a:avLst>
              <a:gd name="adj" fmla="val 141176"/>
            </a:avLst>
          </a:prstGeom>
          <a:solidFill>
            <a:srgbClr val="0E5E6F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2266950"/>
            <a:ext cx="3238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pl" sz="1200" dirty="0"/>
          </a:p>
        </p:txBody>
      </p:sp>
      <p:sp>
        <p:nvSpPr>
          <p:cNvPr id="8" name="Text 6"/>
          <p:cNvSpPr/>
          <p:nvPr/>
        </p:nvSpPr>
        <p:spPr>
          <a:xfrm>
            <a:off x="1123950" y="2209800"/>
            <a:ext cx="5715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Telefon lub tablet przy mówcy, z internetem.</a:t>
            </a:r>
            <a:endParaRPr lang="pl" sz="1350" dirty="0"/>
          </a:p>
        </p:txBody>
      </p:sp>
      <p:sp>
        <p:nvSpPr>
          <p:cNvPr id="9" name="Shape 7"/>
          <p:cNvSpPr/>
          <p:nvPr/>
        </p:nvSpPr>
        <p:spPr>
          <a:xfrm>
            <a:off x="609600" y="3181350"/>
            <a:ext cx="323850" cy="323850"/>
          </a:xfrm>
          <a:prstGeom prst="roundRect">
            <a:avLst>
              <a:gd name="adj" fmla="val 141176"/>
            </a:avLst>
          </a:prstGeom>
          <a:solidFill>
            <a:srgbClr val="0E5E6F"/>
          </a:solidFill>
          <a:ln/>
        </p:spPr>
      </p:sp>
      <p:sp>
        <p:nvSpPr>
          <p:cNvPr id="10" name="Text 8"/>
          <p:cNvSpPr/>
          <p:nvPr/>
        </p:nvSpPr>
        <p:spPr>
          <a:xfrm>
            <a:off x="609600" y="3181350"/>
            <a:ext cx="3238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pl" sz="1200" dirty="0"/>
          </a:p>
        </p:txBody>
      </p:sp>
      <p:sp>
        <p:nvSpPr>
          <p:cNvPr id="11" name="Text 9"/>
          <p:cNvSpPr/>
          <p:nvPr/>
        </p:nvSpPr>
        <p:spPr>
          <a:xfrm>
            <a:off x="1123950" y="3124200"/>
            <a:ext cx="5715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Bezprzewodowy mikrofon do przypięcia dla mówcy. Odbiornik podłącza się do telefonu, więc Twoje nagłośnienie zostaje bez zmian.</a:t>
            </a:r>
            <a:endParaRPr lang="pl" sz="1350" dirty="0"/>
          </a:p>
        </p:txBody>
      </p:sp>
      <p:sp>
        <p:nvSpPr>
          <p:cNvPr id="12" name="Shape 10"/>
          <p:cNvSpPr/>
          <p:nvPr/>
        </p:nvSpPr>
        <p:spPr>
          <a:xfrm>
            <a:off x="609600" y="4095750"/>
            <a:ext cx="323850" cy="323850"/>
          </a:xfrm>
          <a:prstGeom prst="roundRect">
            <a:avLst>
              <a:gd name="adj" fmla="val 141176"/>
            </a:avLst>
          </a:prstGeom>
          <a:solidFill>
            <a:srgbClr val="0E5E6F"/>
          </a:solidFill>
          <a:ln/>
        </p:spPr>
      </p:sp>
      <p:sp>
        <p:nvSpPr>
          <p:cNvPr id="13" name="Text 11"/>
          <p:cNvSpPr/>
          <p:nvPr/>
        </p:nvSpPr>
        <p:spPr>
          <a:xfrm>
            <a:off x="609600" y="4095750"/>
            <a:ext cx="3238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pl" sz="1200" dirty="0"/>
          </a:p>
        </p:txBody>
      </p:sp>
      <p:sp>
        <p:nvSpPr>
          <p:cNvPr id="14" name="Text 12"/>
          <p:cNvSpPr/>
          <p:nvPr/>
        </p:nvSpPr>
        <p:spPr>
          <a:xfrm>
            <a:off x="1123950" y="4038600"/>
            <a:ext cx="5715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Twój kod QR: wydrukuj gotowy baner roll-up albo pokaż go na ekranie. Oba są w aplikacji.</a:t>
            </a:r>
            <a:endParaRPr lang="pl" sz="1350" dirty="0"/>
          </a:p>
        </p:txBody>
      </p:sp>
      <p:sp>
        <p:nvSpPr>
          <p:cNvPr id="15" name="Shape 13"/>
          <p:cNvSpPr/>
          <p:nvPr/>
        </p:nvSpPr>
        <p:spPr>
          <a:xfrm>
            <a:off x="609600" y="5010150"/>
            <a:ext cx="323850" cy="323850"/>
          </a:xfrm>
          <a:prstGeom prst="roundRect">
            <a:avLst>
              <a:gd name="adj" fmla="val 141176"/>
            </a:avLst>
          </a:prstGeom>
          <a:solidFill>
            <a:srgbClr val="0E5E6F"/>
          </a:solidFill>
          <a:ln/>
        </p:spPr>
      </p:sp>
      <p:sp>
        <p:nvSpPr>
          <p:cNvPr id="16" name="Text 14"/>
          <p:cNvSpPr/>
          <p:nvPr/>
        </p:nvSpPr>
        <p:spPr>
          <a:xfrm>
            <a:off x="609600" y="5010150"/>
            <a:ext cx="3238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pl" sz="1200" dirty="0"/>
          </a:p>
        </p:txBody>
      </p:sp>
      <p:sp>
        <p:nvSpPr>
          <p:cNvPr id="17" name="Text 15"/>
          <p:cNvSpPr/>
          <p:nvPr/>
        </p:nvSpPr>
        <p:spPr>
          <a:xfrm>
            <a:off x="1123950" y="4953000"/>
            <a:ext cx="5715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Opcjonalnie: telewizor lub ekran na sali do wyświetlania tłumaczenia.</a:t>
            </a:r>
            <a:endParaRPr lang="pl" sz="1350" dirty="0"/>
          </a:p>
        </p:txBody>
      </p:sp>
      <p:sp>
        <p:nvSpPr>
          <p:cNvPr id="18" name="Text 16"/>
          <p:cNvSpPr/>
          <p:nvPr/>
        </p:nvSpPr>
        <p:spPr>
          <a:xfrm>
            <a:off x="1123950" y="5981700"/>
            <a:ext cx="571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28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Osoby, które czytają, nie muszą niczego instalować.</a:t>
            </a:r>
            <a:endParaRPr lang="pl" sz="1280" dirty="0"/>
          </a:p>
        </p:txBody>
      </p:sp>
      <p:pic>
        <p:nvPicPr>
          <p:cNvPr id="19" name="Image 0" descr="/var/folders/1z/crfbntg115l2c0hhbc4fqsmr0000gn/T/deck-GUZQtc/imam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1075" y="1866900"/>
            <a:ext cx="2981325" cy="447675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CENNIK</a:t>
            </a:r>
            <a:endParaRPr lang="pl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20-minutowa chutba kosztuje około 4 $</a:t>
            </a:r>
            <a:endParaRPr lang="pl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190750"/>
            <a:ext cx="3619500" cy="2857500"/>
          </a:xfrm>
          <a:prstGeom prst="roundRect">
            <a:avLst>
              <a:gd name="adj" fmla="val 192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838200" y="2381250"/>
            <a:ext cx="3238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22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0,20 $ za minutę</a:t>
            </a:r>
            <a:endParaRPr lang="pl" sz="2250" dirty="0"/>
          </a:p>
        </p:txBody>
      </p:sp>
      <p:sp>
        <p:nvSpPr>
          <p:cNvPr id="8" name="Text 6"/>
          <p:cNvSpPr/>
          <p:nvPr/>
        </p:nvSpPr>
        <p:spPr>
          <a:xfrm>
            <a:off x="838200" y="3143250"/>
            <a:ext cx="2095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język</a:t>
            </a:r>
            <a:endParaRPr lang="pl" sz="1350" dirty="0"/>
          </a:p>
        </p:txBody>
      </p:sp>
      <p:sp>
        <p:nvSpPr>
          <p:cNvPr id="9" name="Text 7"/>
          <p:cNvSpPr/>
          <p:nvPr/>
        </p:nvSpPr>
        <p:spPr>
          <a:xfrm>
            <a:off x="2857500" y="3143250"/>
            <a:ext cx="11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pl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0,20 $</a:t>
            </a:r>
            <a:endParaRPr lang="pl" sz="1350" dirty="0"/>
          </a:p>
        </p:txBody>
      </p:sp>
      <p:sp>
        <p:nvSpPr>
          <p:cNvPr id="10" name="Text 8"/>
          <p:cNvSpPr/>
          <p:nvPr/>
        </p:nvSpPr>
        <p:spPr>
          <a:xfrm>
            <a:off x="838200" y="3600450"/>
            <a:ext cx="2095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języki</a:t>
            </a:r>
            <a:endParaRPr lang="pl" sz="1350" dirty="0"/>
          </a:p>
        </p:txBody>
      </p:sp>
      <p:sp>
        <p:nvSpPr>
          <p:cNvPr id="11" name="Text 9"/>
          <p:cNvSpPr/>
          <p:nvPr/>
        </p:nvSpPr>
        <p:spPr>
          <a:xfrm>
            <a:off x="2857500" y="3600450"/>
            <a:ext cx="11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pl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0,30 $</a:t>
            </a:r>
            <a:endParaRPr lang="pl" sz="1350" dirty="0"/>
          </a:p>
        </p:txBody>
      </p:sp>
      <p:sp>
        <p:nvSpPr>
          <p:cNvPr id="12" name="Text 10"/>
          <p:cNvSpPr/>
          <p:nvPr/>
        </p:nvSpPr>
        <p:spPr>
          <a:xfrm>
            <a:off x="838200" y="4057650"/>
            <a:ext cx="2095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języki</a:t>
            </a:r>
            <a:endParaRPr lang="pl" sz="1350" dirty="0"/>
          </a:p>
        </p:txBody>
      </p:sp>
      <p:sp>
        <p:nvSpPr>
          <p:cNvPr id="13" name="Text 11"/>
          <p:cNvSpPr/>
          <p:nvPr/>
        </p:nvSpPr>
        <p:spPr>
          <a:xfrm>
            <a:off x="2857500" y="4057650"/>
            <a:ext cx="11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pl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0,38 $</a:t>
            </a:r>
            <a:endParaRPr lang="pl" sz="1350" dirty="0"/>
          </a:p>
        </p:txBody>
      </p:sp>
      <p:sp>
        <p:nvSpPr>
          <p:cNvPr id="14" name="Shape 12"/>
          <p:cNvSpPr/>
          <p:nvPr/>
        </p:nvSpPr>
        <p:spPr>
          <a:xfrm>
            <a:off x="4572000" y="2190750"/>
            <a:ext cx="2247900" cy="285750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4762500" y="2419350"/>
            <a:ext cx="1905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8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Spark</a:t>
            </a:r>
            <a:endParaRPr lang="pl" sz="1580" dirty="0"/>
          </a:p>
        </p:txBody>
      </p:sp>
      <p:sp>
        <p:nvSpPr>
          <p:cNvPr id="16" name="Text 14"/>
          <p:cNvSpPr/>
          <p:nvPr/>
        </p:nvSpPr>
        <p:spPr>
          <a:xfrm>
            <a:off x="4762500" y="2857500"/>
            <a:ext cx="19050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9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15 $ / miesiąc</a:t>
            </a:r>
            <a:endParaRPr lang="pl" sz="1950" dirty="0"/>
          </a:p>
        </p:txBody>
      </p:sp>
      <p:sp>
        <p:nvSpPr>
          <p:cNvPr id="17" name="Text 15"/>
          <p:cNvSpPr/>
          <p:nvPr/>
        </p:nvSpPr>
        <p:spPr>
          <a:xfrm>
            <a:off x="4762500" y="3429000"/>
            <a:ext cx="1905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kredytów miesięcznie</a:t>
            </a:r>
            <a:endParaRPr lang="pl" sz="1200" dirty="0"/>
          </a:p>
        </p:txBody>
      </p:sp>
      <p:sp>
        <p:nvSpPr>
          <p:cNvPr id="18" name="Text 16"/>
          <p:cNvSpPr/>
          <p:nvPr/>
        </p:nvSpPr>
        <p:spPr>
          <a:xfrm>
            <a:off x="4762500" y="4191000"/>
            <a:ext cx="190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Oszczędzasz 25%</a:t>
            </a:r>
            <a:endParaRPr lang="pl" sz="1130" dirty="0"/>
          </a:p>
        </p:txBody>
      </p:sp>
      <p:sp>
        <p:nvSpPr>
          <p:cNvPr id="19" name="Shape 17"/>
          <p:cNvSpPr/>
          <p:nvPr/>
        </p:nvSpPr>
        <p:spPr>
          <a:xfrm>
            <a:off x="6972300" y="2190750"/>
            <a:ext cx="2247900" cy="285750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25400">
            <a:solidFill>
              <a:srgbClr val="0E5E6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62800" y="2419350"/>
            <a:ext cx="1905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8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Lantern</a:t>
            </a:r>
            <a:endParaRPr lang="pl" sz="1580" dirty="0"/>
          </a:p>
        </p:txBody>
      </p:sp>
      <p:sp>
        <p:nvSpPr>
          <p:cNvPr id="21" name="Text 19"/>
          <p:cNvSpPr/>
          <p:nvPr/>
        </p:nvSpPr>
        <p:spPr>
          <a:xfrm>
            <a:off x="7162800" y="2857500"/>
            <a:ext cx="19050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9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39 $ / miesiąc</a:t>
            </a:r>
            <a:endParaRPr lang="pl" sz="1950" dirty="0"/>
          </a:p>
        </p:txBody>
      </p:sp>
      <p:sp>
        <p:nvSpPr>
          <p:cNvPr id="22" name="Text 20"/>
          <p:cNvSpPr/>
          <p:nvPr/>
        </p:nvSpPr>
        <p:spPr>
          <a:xfrm>
            <a:off x="7162800" y="3429000"/>
            <a:ext cx="1905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 kredytów miesięcznie</a:t>
            </a:r>
            <a:endParaRPr lang="pl" sz="1200" dirty="0"/>
          </a:p>
        </p:txBody>
      </p:sp>
      <p:sp>
        <p:nvSpPr>
          <p:cNvPr id="23" name="Text 21"/>
          <p:cNvSpPr/>
          <p:nvPr/>
        </p:nvSpPr>
        <p:spPr>
          <a:xfrm>
            <a:off x="7162800" y="4191000"/>
            <a:ext cx="190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Oszczędzasz 35%</a:t>
            </a:r>
            <a:endParaRPr lang="pl" sz="1130" dirty="0"/>
          </a:p>
        </p:txBody>
      </p:sp>
      <p:sp>
        <p:nvSpPr>
          <p:cNvPr id="24" name="Shape 22"/>
          <p:cNvSpPr/>
          <p:nvPr/>
        </p:nvSpPr>
        <p:spPr>
          <a:xfrm>
            <a:off x="9372600" y="2190750"/>
            <a:ext cx="2247900" cy="285750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9563100" y="2419350"/>
            <a:ext cx="1905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58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Lighthouse</a:t>
            </a:r>
            <a:endParaRPr lang="pl" sz="1580" dirty="0"/>
          </a:p>
        </p:txBody>
      </p:sp>
      <p:sp>
        <p:nvSpPr>
          <p:cNvPr id="26" name="Text 24"/>
          <p:cNvSpPr/>
          <p:nvPr/>
        </p:nvSpPr>
        <p:spPr>
          <a:xfrm>
            <a:off x="9563100" y="2857500"/>
            <a:ext cx="19050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9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99 $ / miesiąc</a:t>
            </a:r>
            <a:endParaRPr lang="pl" sz="1950" dirty="0"/>
          </a:p>
        </p:txBody>
      </p:sp>
      <p:sp>
        <p:nvSpPr>
          <p:cNvPr id="27" name="Text 25"/>
          <p:cNvSpPr/>
          <p:nvPr/>
        </p:nvSpPr>
        <p:spPr>
          <a:xfrm>
            <a:off x="9563100" y="3429000"/>
            <a:ext cx="1905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9000 kredytów miesięcznie</a:t>
            </a:r>
            <a:endParaRPr lang="pl" sz="1200" dirty="0"/>
          </a:p>
        </p:txBody>
      </p:sp>
      <p:sp>
        <p:nvSpPr>
          <p:cNvPr id="28" name="Text 26"/>
          <p:cNvSpPr/>
          <p:nvPr/>
        </p:nvSpPr>
        <p:spPr>
          <a:xfrm>
            <a:off x="9563100" y="4191000"/>
            <a:ext cx="190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Oszczędzasz 45%</a:t>
            </a:r>
            <a:endParaRPr lang="pl" sz="1130" dirty="0"/>
          </a:p>
        </p:txBody>
      </p:sp>
      <p:sp>
        <p:nvSpPr>
          <p:cNvPr id="29" name="Text 27"/>
          <p:cNvSpPr/>
          <p:nvPr/>
        </p:nvSpPr>
        <p:spPr>
          <a:xfrm>
            <a:off x="609600" y="5334000"/>
            <a:ext cx="10953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Saldo maleje za każdą minutę mowy. Cisza jest bezpłatna. 10 kredytów = 1 minuta mowy, dla 1 języka.</a:t>
            </a:r>
            <a:endParaRPr lang="pl" sz="1200" dirty="0"/>
          </a:p>
        </p:txBody>
      </p:sp>
      <p:sp>
        <p:nvSpPr>
          <p:cNvPr id="30" name="Text 28"/>
          <p:cNvSpPr/>
          <p:nvPr/>
        </p:nvSpPr>
        <p:spPr>
          <a:xfrm>
            <a:off x="609600" y="5772150"/>
            <a:ext cx="10953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 meczetach i organizacjach non-profit każdy, na przykład członek wspólnoty, może doładować Twoje saldo jako wsparcie lub sadaka.</a:t>
            </a:r>
            <a:endParaRPr lang="pl" sz="1200" dirty="0"/>
          </a:p>
        </p:txBody>
      </p:sp>
      <p:sp>
        <p:nvSpPr>
          <p:cNvPr id="31" name="Text 29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PYTANIA</a:t>
            </a:r>
            <a:endParaRPr lang="pl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 co nas pytają</a:t>
            </a:r>
            <a:endParaRPr lang="pl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114550"/>
            <a:ext cx="5372100" cy="205740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838200" y="2286000"/>
            <a:ext cx="4914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4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Czego potrzebujemy?</a:t>
            </a:r>
            <a:endParaRPr lang="pl" sz="1430" dirty="0"/>
          </a:p>
        </p:txBody>
      </p:sp>
      <p:sp>
        <p:nvSpPr>
          <p:cNvPr id="8" name="Text 6"/>
          <p:cNvSpPr/>
          <p:nvPr/>
        </p:nvSpPr>
        <p:spPr>
          <a:xfrm>
            <a:off x="838200" y="2705100"/>
            <a:ext cx="4914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05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Telefonu przy mówcy, z dostępem do internetu, i bezprzewodowego mikrofonu do przypięcia dla mówcy, na przykład Hollyland Lark M2S (około 100 $). Telewizor nie jest konieczny, bo ludzie czytają tłumaczenie na własnych telefonach. Jeśli chcesz, możesz też pokazać je na telewizorze lub ekranie na sali.</a:t>
            </a:r>
            <a:endParaRPr lang="pl" sz="1050" dirty="0"/>
          </a:p>
        </p:txBody>
      </p:sp>
      <p:sp>
        <p:nvSpPr>
          <p:cNvPr id="9" name="Shape 7"/>
          <p:cNvSpPr/>
          <p:nvPr/>
        </p:nvSpPr>
        <p:spPr>
          <a:xfrm>
            <a:off x="6210300" y="2114550"/>
            <a:ext cx="5372100" cy="205740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38900" y="2286000"/>
            <a:ext cx="4914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4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Dlaczego mówca nosi mikrofon bezprzewodowy?</a:t>
            </a:r>
            <a:endParaRPr lang="pl" sz="1430" dirty="0"/>
          </a:p>
        </p:txBody>
      </p:sp>
      <p:sp>
        <p:nvSpPr>
          <p:cNvPr id="11" name="Text 9"/>
          <p:cNvSpPr/>
          <p:nvPr/>
        </p:nvSpPr>
        <p:spPr>
          <a:xfrm>
            <a:off x="6438900" y="2705100"/>
            <a:ext cx="4914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05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Mikrofon jest przypięty do kołnierza, blisko ust, więc telefon wyłapuje głos mówcy ponad hałasem sali. Odbiornik podłącza się do telefonu, więc Twoje nagłośnienie zostaje bez zmian.</a:t>
            </a:r>
            <a:endParaRPr lang="pl" sz="1050" dirty="0"/>
          </a:p>
        </p:txBody>
      </p:sp>
      <p:sp>
        <p:nvSpPr>
          <p:cNvPr id="12" name="Shape 10"/>
          <p:cNvSpPr/>
          <p:nvPr/>
        </p:nvSpPr>
        <p:spPr>
          <a:xfrm>
            <a:off x="609600" y="4362450"/>
            <a:ext cx="5372100" cy="205740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38200" y="4533900"/>
            <a:ext cx="4914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4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 osoby na sali widzą tłumaczenie?</a:t>
            </a:r>
            <a:endParaRPr lang="pl" sz="1430" dirty="0"/>
          </a:p>
        </p:txBody>
      </p:sp>
      <p:sp>
        <p:nvSpPr>
          <p:cNvPr id="14" name="Text 12"/>
          <p:cNvSpPr/>
          <p:nvPr/>
        </p:nvSpPr>
        <p:spPr>
          <a:xfrm>
            <a:off x="838200" y="4953000"/>
            <a:ext cx="4914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05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Skanują kod QR aparatem telefonu, z plakatu przy wejściu albo z telewizora, jeśli go masz. Możesz też wysłać im link. Nikt nie musi instalować aplikacji ani zakładać konta.</a:t>
            </a:r>
            <a:endParaRPr lang="pl" sz="1050" dirty="0"/>
          </a:p>
        </p:txBody>
      </p:sp>
      <p:sp>
        <p:nvSpPr>
          <p:cNvPr id="15" name="Shape 13"/>
          <p:cNvSpPr/>
          <p:nvPr/>
        </p:nvSpPr>
        <p:spPr>
          <a:xfrm>
            <a:off x="6210300" y="4362450"/>
            <a:ext cx="5372100" cy="205740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38900" y="4533900"/>
            <a:ext cx="4914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4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Jakie języki możemy zaoferować?</a:t>
            </a:r>
            <a:endParaRPr lang="pl" sz="1430" dirty="0"/>
          </a:p>
        </p:txBody>
      </p:sp>
      <p:sp>
        <p:nvSpPr>
          <p:cNvPr id="17" name="Text 15"/>
          <p:cNvSpPr/>
          <p:nvPr/>
        </p:nvSpPr>
        <p:spPr>
          <a:xfrm>
            <a:off x="6438900" y="4953000"/>
            <a:ext cx="4914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pl" altLang="en-US" sz="105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Aplikacja tłumaczy na ponad 100 języków.</a:t>
            </a:r>
            <a:endParaRPr lang="pl" sz="1050" dirty="0"/>
          </a:p>
        </p:txBody>
      </p:sp>
      <p:sp>
        <p:nvSpPr>
          <p:cNvPr id="18" name="Text 16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343D"/>
          </a:solidFill>
          <a:ln/>
        </p:spPr>
      </p:sp>
      <p:sp>
        <p:nvSpPr>
          <p:cNvPr id="3" name="Text 1"/>
          <p:cNvSpPr/>
          <p:nvPr/>
        </p:nvSpPr>
        <p:spPr>
          <a:xfrm>
            <a:off x="1333500" y="1143000"/>
            <a:ext cx="95250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Niech cała sala rozumie</a:t>
            </a:r>
            <a:endParaRPr lang="pl" sz="3600" dirty="0"/>
          </a:p>
        </p:txBody>
      </p:sp>
      <p:sp>
        <p:nvSpPr>
          <p:cNvPr id="4" name="Shape 2"/>
          <p:cNvSpPr/>
          <p:nvPr/>
        </p:nvSpPr>
        <p:spPr>
          <a:xfrm>
            <a:off x="1809750" y="2857500"/>
            <a:ext cx="4095750" cy="1428750"/>
          </a:xfrm>
          <a:prstGeom prst="roundRect">
            <a:avLst>
              <a:gd name="adj" fmla="val 8533"/>
            </a:avLst>
          </a:prstGeom>
          <a:solidFill>
            <a:srgbClr val="0B4C59"/>
          </a:solidFill>
          <a:ln/>
        </p:spPr>
      </p:sp>
      <p:sp>
        <p:nvSpPr>
          <p:cNvPr id="5" name="Text 3"/>
          <p:cNvSpPr/>
          <p:nvPr/>
        </p:nvSpPr>
        <p:spPr>
          <a:xfrm>
            <a:off x="2000250" y="3067050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350" dirty="0">
                <a:solidFill>
                  <a:srgbClr val="BFD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Zobacz na żywo już teraz</a:t>
            </a:r>
            <a:endParaRPr lang="pl" sz="1350" dirty="0"/>
          </a:p>
        </p:txBody>
      </p:sp>
      <p:sp>
        <p:nvSpPr>
          <p:cNvPr id="6" name="Text 4"/>
          <p:cNvSpPr/>
          <p:nvPr/>
        </p:nvSpPr>
        <p:spPr>
          <a:xfrm>
            <a:off x="2000250" y="3486150"/>
            <a:ext cx="3714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app.livekhutbah.com/m/demo</a:t>
            </a:r>
            <a:endParaRPr lang="pl" sz="1650" dirty="0"/>
          </a:p>
        </p:txBody>
      </p:sp>
      <p:sp>
        <p:nvSpPr>
          <p:cNvPr id="7" name="Shape 5"/>
          <p:cNvSpPr/>
          <p:nvPr/>
        </p:nvSpPr>
        <p:spPr>
          <a:xfrm>
            <a:off x="6286500" y="2857500"/>
            <a:ext cx="4095750" cy="1428750"/>
          </a:xfrm>
          <a:prstGeom prst="roundRect">
            <a:avLst>
              <a:gd name="adj" fmla="val 8533"/>
            </a:avLst>
          </a:prstGeom>
          <a:solidFill>
            <a:srgbClr val="0B4C59"/>
          </a:solidFill>
          <a:ln/>
        </p:spPr>
      </p:sp>
      <p:sp>
        <p:nvSpPr>
          <p:cNvPr id="8" name="Text 6"/>
          <p:cNvSpPr/>
          <p:nvPr/>
        </p:nvSpPr>
        <p:spPr>
          <a:xfrm>
            <a:off x="6477000" y="3067050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350" dirty="0">
                <a:solidFill>
                  <a:srgbClr val="BFD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Załóż konto</a:t>
            </a:r>
            <a:endParaRPr lang="pl" sz="1350" dirty="0"/>
          </a:p>
        </p:txBody>
      </p:sp>
      <p:sp>
        <p:nvSpPr>
          <p:cNvPr id="9" name="Text 7"/>
          <p:cNvSpPr/>
          <p:nvPr/>
        </p:nvSpPr>
        <p:spPr>
          <a:xfrm>
            <a:off x="6477000" y="3486150"/>
            <a:ext cx="3714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pl" sz="1650" dirty="0"/>
          </a:p>
        </p:txBody>
      </p:sp>
      <p:sp>
        <p:nvSpPr>
          <p:cNvPr id="10" name="Text 8"/>
          <p:cNvSpPr/>
          <p:nvPr/>
        </p:nvSpPr>
        <p:spPr>
          <a:xfrm>
            <a:off x="1333500" y="4762500"/>
            <a:ext cx="9525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350" dirty="0">
                <a:solidFill>
                  <a:srgbClr val="BFD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Pytania? Napisz do mnie</a:t>
            </a:r>
            <a:endParaRPr lang="pl" sz="1350" dirty="0"/>
          </a:p>
        </p:txBody>
      </p:sp>
      <p:sp>
        <p:nvSpPr>
          <p:cNvPr id="11" name="Text 9"/>
          <p:cNvSpPr/>
          <p:nvPr/>
        </p:nvSpPr>
        <p:spPr>
          <a:xfrm>
            <a:off x="1333500" y="5143500"/>
            <a:ext cx="95250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950" b="1" dirty="0">
                <a:solidFill>
                  <a:srgbClr val="F0A5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sam@livekhutbah.com</a:t>
            </a:r>
            <a:endParaRPr lang="pl" sz="1950" dirty="0"/>
          </a:p>
        </p:txBody>
      </p:sp>
      <p:sp>
        <p:nvSpPr>
          <p:cNvPr id="12" name="Text 10"/>
          <p:cNvSpPr/>
          <p:nvPr/>
        </p:nvSpPr>
        <p:spPr>
          <a:xfrm>
            <a:off x="1333500" y="5657850"/>
            <a:ext cx="9525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pl" altLang="en-US" sz="1200" dirty="0">
                <a:solidFill>
                  <a:srgbClr val="BFD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Sam, założyciel LiveKhutbah</a:t>
            </a:r>
            <a:endParaRPr lang="pl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LiveKhutbah</dc:title>
  <dc:subject>PptxGenJS Presentation</dc:subject>
  <dc:creator>PptxGenJS</dc:creator>
  <cp:lastModifiedBy>PptxGenJS</cp:lastModifiedBy>
  <cp:revision>1</cp:revision>
  <dcterms:created xsi:type="dcterms:W3CDTF">2026-10-11T14:36:33Z</dcterms:created>
  <dcterms:modified xsi:type="dcterms:W3CDTF">2026-10-11T14:36:33Z</dcterms:modified>
</cp:coreProperties>
</file>